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625" r:id="rId2"/>
    <p:sldId id="504" r:id="rId3"/>
    <p:sldId id="506" r:id="rId4"/>
    <p:sldId id="505" r:id="rId5"/>
    <p:sldId id="509" r:id="rId6"/>
    <p:sldId id="508" r:id="rId7"/>
    <p:sldId id="510" r:id="rId8"/>
    <p:sldId id="511" r:id="rId9"/>
    <p:sldId id="514" r:id="rId10"/>
    <p:sldId id="516" r:id="rId11"/>
    <p:sldId id="565" r:id="rId12"/>
    <p:sldId id="515" r:id="rId13"/>
    <p:sldId id="507" r:id="rId14"/>
    <p:sldId id="503" r:id="rId15"/>
    <p:sldId id="557" r:id="rId16"/>
    <p:sldId id="558" r:id="rId17"/>
    <p:sldId id="559" r:id="rId18"/>
    <p:sldId id="560" r:id="rId19"/>
    <p:sldId id="561" r:id="rId20"/>
    <p:sldId id="635" r:id="rId21"/>
    <p:sldId id="491" r:id="rId22"/>
    <p:sldId id="554" r:id="rId23"/>
    <p:sldId id="627" r:id="rId24"/>
    <p:sldId id="555" r:id="rId25"/>
    <p:sldId id="556" r:id="rId26"/>
    <p:sldId id="636" r:id="rId27"/>
    <p:sldId id="536" r:id="rId28"/>
    <p:sldId id="637" r:id="rId29"/>
    <p:sldId id="541" r:id="rId30"/>
    <p:sldId id="537" r:id="rId31"/>
    <p:sldId id="538" r:id="rId32"/>
    <p:sldId id="617" r:id="rId33"/>
    <p:sldId id="518" r:id="rId34"/>
    <p:sldId id="522" r:id="rId35"/>
    <p:sldId id="524" r:id="rId36"/>
    <p:sldId id="519" r:id="rId37"/>
    <p:sldId id="638" r:id="rId38"/>
    <p:sldId id="517" r:id="rId39"/>
    <p:sldId id="639" r:id="rId40"/>
    <p:sldId id="520" r:id="rId41"/>
    <p:sldId id="525" r:id="rId42"/>
    <p:sldId id="521" r:id="rId43"/>
    <p:sldId id="526" r:id="rId44"/>
    <p:sldId id="644" r:id="rId45"/>
    <p:sldId id="645" r:id="rId46"/>
    <p:sldId id="646" r:id="rId47"/>
    <p:sldId id="623" r:id="rId48"/>
    <p:sldId id="624" r:id="rId49"/>
    <p:sldId id="640" r:id="rId50"/>
    <p:sldId id="529" r:id="rId51"/>
    <p:sldId id="528" r:id="rId52"/>
    <p:sldId id="641" r:id="rId53"/>
    <p:sldId id="523" r:id="rId54"/>
    <p:sldId id="530" r:id="rId55"/>
    <p:sldId id="642" r:id="rId56"/>
    <p:sldId id="626" r:id="rId57"/>
    <p:sldId id="531" r:id="rId58"/>
    <p:sldId id="532" r:id="rId59"/>
    <p:sldId id="566" r:id="rId60"/>
    <p:sldId id="488" r:id="rId61"/>
    <p:sldId id="620" r:id="rId62"/>
    <p:sldId id="493" r:id="rId63"/>
    <p:sldId id="632" r:id="rId64"/>
    <p:sldId id="631" r:id="rId65"/>
    <p:sldId id="633" r:id="rId66"/>
    <p:sldId id="567" r:id="rId67"/>
    <p:sldId id="621" r:id="rId68"/>
    <p:sldId id="497" r:id="rId69"/>
    <p:sldId id="564" r:id="rId70"/>
    <p:sldId id="654" r:id="rId71"/>
    <p:sldId id="653" r:id="rId72"/>
    <p:sldId id="655" r:id="rId73"/>
    <p:sldId id="612" r:id="rId74"/>
    <p:sldId id="613" r:id="rId75"/>
    <p:sldId id="615" r:id="rId76"/>
    <p:sldId id="614" r:id="rId77"/>
    <p:sldId id="578" r:id="rId78"/>
    <p:sldId id="581" r:id="rId79"/>
    <p:sldId id="569" r:id="rId80"/>
    <p:sldId id="570" r:id="rId81"/>
    <p:sldId id="571" r:id="rId82"/>
    <p:sldId id="573" r:id="rId83"/>
    <p:sldId id="634" r:id="rId84"/>
    <p:sldId id="575" r:id="rId85"/>
    <p:sldId id="643" r:id="rId86"/>
    <p:sldId id="583" r:id="rId87"/>
    <p:sldId id="595" r:id="rId88"/>
    <p:sldId id="594" r:id="rId89"/>
    <p:sldId id="598" r:id="rId90"/>
    <p:sldId id="599" r:id="rId91"/>
    <p:sldId id="582" r:id="rId92"/>
    <p:sldId id="587" r:id="rId93"/>
    <p:sldId id="588" r:id="rId94"/>
    <p:sldId id="589" r:id="rId95"/>
    <p:sldId id="590" r:id="rId96"/>
    <p:sldId id="591" r:id="rId97"/>
    <p:sldId id="592" r:id="rId98"/>
    <p:sldId id="593" r:id="rId99"/>
    <p:sldId id="584" r:id="rId100"/>
    <p:sldId id="601" r:id="rId101"/>
    <p:sldId id="600" r:id="rId102"/>
    <p:sldId id="629" r:id="rId103"/>
    <p:sldId id="602" r:id="rId104"/>
    <p:sldId id="580" r:id="rId105"/>
    <p:sldId id="603" r:id="rId106"/>
    <p:sldId id="585" r:id="rId107"/>
    <p:sldId id="619" r:id="rId108"/>
    <p:sldId id="606" r:id="rId109"/>
    <p:sldId id="607" r:id="rId110"/>
    <p:sldId id="630" r:id="rId111"/>
    <p:sldId id="609" r:id="rId112"/>
    <p:sldId id="608" r:id="rId113"/>
    <p:sldId id="610" r:id="rId114"/>
    <p:sldId id="611" r:id="rId115"/>
    <p:sldId id="605" r:id="rId116"/>
    <p:sldId id="647" r:id="rId117"/>
    <p:sldId id="648" r:id="rId118"/>
    <p:sldId id="651" r:id="rId119"/>
    <p:sldId id="650" r:id="rId120"/>
    <p:sldId id="649" r:id="rId121"/>
    <p:sldId id="574" r:id="rId1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00C9"/>
    <a:srgbClr val="00FF00"/>
    <a:srgbClr val="88FF08"/>
    <a:srgbClr val="14A3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61" autoAdjust="0"/>
    <p:restoredTop sz="76093" autoAdjust="0"/>
  </p:normalViewPr>
  <p:slideViewPr>
    <p:cSldViewPr snapToGrid="0" snapToObjects="1">
      <p:cViewPr varScale="1">
        <p:scale>
          <a:sx n="95" d="100"/>
          <a:sy n="95" d="100"/>
        </p:scale>
        <p:origin x="504" y="184"/>
      </p:cViewPr>
      <p:guideLst>
        <p:guide orient="horz" pos="2115"/>
        <p:guide pos="2880"/>
      </p:guideLst>
    </p:cSldViewPr>
  </p:slideViewPr>
  <p:notesTextViewPr>
    <p:cViewPr>
      <p:scale>
        <a:sx n="114" d="100"/>
        <a:sy n="114"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2B83F2-FB0C-4C2B-9968-37F174318B74}" type="datetimeFigureOut">
              <a:rPr lang="nb-NO" smtClean="0"/>
              <a:t>09.04.2024</a:t>
            </a:fld>
            <a:endParaRPr lang="nb-NO"/>
          </a:p>
        </p:txBody>
      </p:sp>
      <p:sp>
        <p:nvSpPr>
          <p:cNvPr id="4" name="Plassholder for lysbil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13B46-B8D6-445C-BD73-CDFC2FE914EB}" type="slidenum">
              <a:rPr lang="nb-NO" smtClean="0"/>
              <a:t>‹#›</a:t>
            </a:fld>
            <a:endParaRPr lang="nb-NO"/>
          </a:p>
        </p:txBody>
      </p:sp>
    </p:spTree>
    <p:extLst>
      <p:ext uri="{BB962C8B-B14F-4D97-AF65-F5344CB8AC3E}">
        <p14:creationId xmlns:p14="http://schemas.microsoft.com/office/powerpoint/2010/main" val="249547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Hei. Jeg heter Einar og jeg skal være deres gretne gamle gubbe i kveld.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a:t>
            </a:fld>
            <a:endParaRPr lang="nb-NO"/>
          </a:p>
        </p:txBody>
      </p:sp>
    </p:spTree>
    <p:extLst>
      <p:ext uri="{BB962C8B-B14F-4D97-AF65-F5344CB8AC3E}">
        <p14:creationId xmlns:p14="http://schemas.microsoft.com/office/powerpoint/2010/main" val="2610953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Selv om man ikke sier de tingene eksplisitt, så er det sånn språk virker. Når man bruker ord, så kommer de med et helt nettverk av konnotasjoner og koblinger til andre ord.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a:t>
            </a:fld>
            <a:endParaRPr lang="nb-NO"/>
          </a:p>
        </p:txBody>
      </p:sp>
    </p:spTree>
    <p:extLst>
      <p:ext uri="{BB962C8B-B14F-4D97-AF65-F5344CB8AC3E}">
        <p14:creationId xmlns:p14="http://schemas.microsoft.com/office/powerpoint/2010/main" val="157433654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rammer i prinsippet alle som produserer data som man gjør maskinlæring på i den hensikt at maskinen skal gjøre det på egenhånd i etterkant.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100</a:t>
            </a:fld>
            <a:endParaRPr lang="nb-NO"/>
          </a:p>
        </p:txBody>
      </p:sp>
    </p:spTree>
    <p:extLst>
      <p:ext uri="{BB962C8B-B14F-4D97-AF65-F5344CB8AC3E}">
        <p14:creationId xmlns:p14="http://schemas.microsoft.com/office/powerpoint/2010/main" val="2523556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rammer alle slags kreative yrker, illustratører, stemmegivere, kunstnere av alle slag.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101</a:t>
            </a:fld>
            <a:endParaRPr lang="nb-NO"/>
          </a:p>
        </p:txBody>
      </p:sp>
    </p:spTree>
    <p:extLst>
      <p:ext uri="{BB962C8B-B14F-4D97-AF65-F5344CB8AC3E}">
        <p14:creationId xmlns:p14="http://schemas.microsoft.com/office/powerpoint/2010/main" val="10803114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rammer også journalistikken.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102</a:t>
            </a:fld>
            <a:endParaRPr lang="nb-NO"/>
          </a:p>
        </p:txBody>
      </p:sp>
    </p:spTree>
    <p:extLst>
      <p:ext uri="{BB962C8B-B14F-4D97-AF65-F5344CB8AC3E}">
        <p14:creationId xmlns:p14="http://schemas.microsoft.com/office/powerpoint/2010/main" val="41893797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er verdt å merke seg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103</a:t>
            </a:fld>
            <a:endParaRPr lang="nb-NO"/>
          </a:p>
        </p:txBody>
      </p:sp>
    </p:spTree>
    <p:extLst>
      <p:ext uri="{BB962C8B-B14F-4D97-AF65-F5344CB8AC3E}">
        <p14:creationId xmlns:p14="http://schemas.microsoft.com/office/powerpoint/2010/main" val="33796857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Vi kommer til å få noe av dette. Noen kommer til å angre i etterkant, men det hjelper ikke så mye for de som har fått sparken. Hvis jeg blir overkjørt av en buss som etterpå kjører utfor et stup, så blir jeg fremdeles overkjørt.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104</a:t>
            </a:fld>
            <a:endParaRPr lang="nb-NO"/>
          </a:p>
        </p:txBody>
      </p:sp>
    </p:spTree>
    <p:extLst>
      <p:ext uri="{BB962C8B-B14F-4D97-AF65-F5344CB8AC3E}">
        <p14:creationId xmlns:p14="http://schemas.microsoft.com/office/powerpoint/2010/main" val="2705537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Vi kommer nok til å se en del av dette, hvor en ny levevei blir å produsere treningsdata. Naturligvis er det nærliggende å tro at folk kommer til å ta i bruk </a:t>
            </a:r>
            <a:r>
              <a:rPr lang="nb-NO" noProof="0" dirty="0" err="1"/>
              <a:t>genai</a:t>
            </a:r>
            <a:r>
              <a:rPr lang="nb-NO" noProof="0" dirty="0"/>
              <a:t> til dette.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105</a:t>
            </a:fld>
            <a:endParaRPr lang="nb-NO"/>
          </a:p>
        </p:txBody>
      </p:sp>
    </p:spTree>
    <p:extLst>
      <p:ext uri="{BB962C8B-B14F-4D97-AF65-F5344CB8AC3E}">
        <p14:creationId xmlns:p14="http://schemas.microsoft.com/office/powerpoint/2010/main" val="24273329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nevnte at vi bør forvente en logaritmisk utvikling, men det kan være at det er verre enn som så.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106</a:t>
            </a:fld>
            <a:endParaRPr lang="nb-NO"/>
          </a:p>
        </p:txBody>
      </p:sp>
    </p:spTree>
    <p:extLst>
      <p:ext uri="{BB962C8B-B14F-4D97-AF65-F5344CB8AC3E}">
        <p14:creationId xmlns:p14="http://schemas.microsoft.com/office/powerpoint/2010/main" val="38633238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For det første er det masse uavklart rundt det juridiske, med tanke på opphavsrett osv.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107</a:t>
            </a:fld>
            <a:endParaRPr lang="nb-NO"/>
          </a:p>
        </p:txBody>
      </p:sp>
    </p:spTree>
    <p:extLst>
      <p:ext uri="{BB962C8B-B14F-4D97-AF65-F5344CB8AC3E}">
        <p14:creationId xmlns:p14="http://schemas.microsoft.com/office/powerpoint/2010/main" val="38990915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En annen ting er at disse verktøyene aktivt skader sine egne datakilder.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108</a:t>
            </a:fld>
            <a:endParaRPr lang="nb-NO"/>
          </a:p>
        </p:txBody>
      </p:sp>
    </p:spTree>
    <p:extLst>
      <p:ext uri="{BB962C8B-B14F-4D97-AF65-F5344CB8AC3E}">
        <p14:creationId xmlns:p14="http://schemas.microsoft.com/office/powerpoint/2010/main" val="4573801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 angriper data-produsentenes levebrød, og da kan de jo ikke fortsette å produsere data.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109</a:t>
            </a:fld>
            <a:endParaRPr lang="nb-NO"/>
          </a:p>
        </p:txBody>
      </p:sp>
    </p:spTree>
    <p:extLst>
      <p:ext uri="{BB962C8B-B14F-4D97-AF65-F5344CB8AC3E}">
        <p14:creationId xmlns:p14="http://schemas.microsoft.com/office/powerpoint/2010/main" val="1476634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man gjør med slike innramminger, er at man stanser diskusjonen før den har begynt, og så bygger man stammetilhørighet i stedet. Enighet og fellesskap, ikke sak. Og når jeg sier stamme, så er det fordi jeg ikke har lyst til å si kult.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a:t>
            </a:fld>
            <a:endParaRPr lang="nb-NO"/>
          </a:p>
        </p:txBody>
      </p:sp>
    </p:spTree>
    <p:extLst>
      <p:ext uri="{BB962C8B-B14F-4D97-AF65-F5344CB8AC3E}">
        <p14:creationId xmlns:p14="http://schemas.microsoft.com/office/powerpoint/2010/main" val="29968407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Da får man færre produsenter.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110</a:t>
            </a:fld>
            <a:endParaRPr lang="nb-NO"/>
          </a:p>
        </p:txBody>
      </p:sp>
    </p:spTree>
    <p:extLst>
      <p:ext uri="{BB962C8B-B14F-4D97-AF65-F5344CB8AC3E}">
        <p14:creationId xmlns:p14="http://schemas.microsoft.com/office/powerpoint/2010/main" val="15456788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Og mindre data. Det er jo en logisk konsekvens.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111</a:t>
            </a:fld>
            <a:endParaRPr lang="nb-NO"/>
          </a:p>
        </p:txBody>
      </p:sp>
    </p:spTree>
    <p:extLst>
      <p:ext uri="{BB962C8B-B14F-4D97-AF65-F5344CB8AC3E}">
        <p14:creationId xmlns:p14="http://schemas.microsoft.com/office/powerpoint/2010/main" val="39450548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En annen ting er at output blir ny input. Det blir litt som å urinere i drikkevannet.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112</a:t>
            </a:fld>
            <a:endParaRPr lang="nb-NO"/>
          </a:p>
        </p:txBody>
      </p:sp>
    </p:spTree>
    <p:extLst>
      <p:ext uri="{BB962C8B-B14F-4D97-AF65-F5344CB8AC3E}">
        <p14:creationId xmlns:p14="http://schemas.microsoft.com/office/powerpoint/2010/main" val="42268271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gir dårligere data over tid.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113</a:t>
            </a:fld>
            <a:endParaRPr lang="nb-NO"/>
          </a:p>
        </p:txBody>
      </p:sp>
    </p:spTree>
    <p:extLst>
      <p:ext uri="{BB962C8B-B14F-4D97-AF65-F5344CB8AC3E}">
        <p14:creationId xmlns:p14="http://schemas.microsoft.com/office/powerpoint/2010/main" val="5018851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mest naturlige er å sammenligne med innavl.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114</a:t>
            </a:fld>
            <a:endParaRPr lang="nb-NO"/>
          </a:p>
        </p:txBody>
      </p:sp>
    </p:spTree>
    <p:extLst>
      <p:ext uri="{BB962C8B-B14F-4D97-AF65-F5344CB8AC3E}">
        <p14:creationId xmlns:p14="http://schemas.microsoft.com/office/powerpoint/2010/main" val="42098705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Dette kan på sikt føre til modellkollaps, og da har man et problem.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115</a:t>
            </a:fld>
            <a:endParaRPr lang="nb-NO"/>
          </a:p>
        </p:txBody>
      </p:sp>
    </p:spTree>
    <p:extLst>
      <p:ext uri="{BB962C8B-B14F-4D97-AF65-F5344CB8AC3E}">
        <p14:creationId xmlns:p14="http://schemas.microsoft.com/office/powerpoint/2010/main" val="2838224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116</a:t>
            </a:fld>
            <a:endParaRPr lang="nb-NO"/>
          </a:p>
        </p:txBody>
      </p:sp>
    </p:spTree>
    <p:extLst>
      <p:ext uri="{BB962C8B-B14F-4D97-AF65-F5344CB8AC3E}">
        <p14:creationId xmlns:p14="http://schemas.microsoft.com/office/powerpoint/2010/main" val="11170235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117</a:t>
            </a:fld>
            <a:endParaRPr lang="nb-NO"/>
          </a:p>
        </p:txBody>
      </p:sp>
    </p:spTree>
    <p:extLst>
      <p:ext uri="{BB962C8B-B14F-4D97-AF65-F5344CB8AC3E}">
        <p14:creationId xmlns:p14="http://schemas.microsoft.com/office/powerpoint/2010/main" val="3191249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118</a:t>
            </a:fld>
            <a:endParaRPr lang="nb-NO"/>
          </a:p>
        </p:txBody>
      </p:sp>
    </p:spTree>
    <p:extLst>
      <p:ext uri="{BB962C8B-B14F-4D97-AF65-F5344CB8AC3E}">
        <p14:creationId xmlns:p14="http://schemas.microsoft.com/office/powerpoint/2010/main" val="34513718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119</a:t>
            </a:fld>
            <a:endParaRPr lang="nb-NO"/>
          </a:p>
        </p:txBody>
      </p:sp>
    </p:spTree>
    <p:extLst>
      <p:ext uri="{BB962C8B-B14F-4D97-AF65-F5344CB8AC3E}">
        <p14:creationId xmlns:p14="http://schemas.microsoft.com/office/powerpoint/2010/main" val="1794694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Så jeg har lyst til å prøve meg på min egen innramming. Jeg vil ta utgangspunkt i oss som mennesker. Vi kaller oss selv «homo sapiens», det tenkende mennesket. Den inndelingen i stammer handler ikke om å tenke. Den handler om noe mer primitivt.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12</a:t>
            </a:fld>
            <a:endParaRPr lang="nb-NO"/>
          </a:p>
        </p:txBody>
      </p:sp>
    </p:spTree>
    <p:extLst>
      <p:ext uri="{BB962C8B-B14F-4D97-AF65-F5344CB8AC3E}">
        <p14:creationId xmlns:p14="http://schemas.microsoft.com/office/powerpoint/2010/main" val="16479245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Dette kan på sikt føre til modellkollaps, og da har man et problem.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120</a:t>
            </a:fld>
            <a:endParaRPr lang="nb-NO"/>
          </a:p>
        </p:txBody>
      </p:sp>
    </p:spTree>
    <p:extLst>
      <p:ext uri="{BB962C8B-B14F-4D97-AF65-F5344CB8AC3E}">
        <p14:creationId xmlns:p14="http://schemas.microsoft.com/office/powerpoint/2010/main" val="31403803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121</a:t>
            </a:fld>
            <a:endParaRPr lang="nb-NO"/>
          </a:p>
        </p:txBody>
      </p:sp>
    </p:spTree>
    <p:extLst>
      <p:ext uri="{BB962C8B-B14F-4D97-AF65-F5344CB8AC3E}">
        <p14:creationId xmlns:p14="http://schemas.microsoft.com/office/powerpoint/2010/main" val="2981630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jeg egentlig vil med denne talken er å stille dette spørsmålet. Og det er et sånt retorisk spørsmål. Jeg mener å antyde at svaret er NEI.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13</a:t>
            </a:fld>
            <a:endParaRPr lang="nb-NO"/>
          </a:p>
        </p:txBody>
      </p:sp>
    </p:spTree>
    <p:extLst>
      <p:ext uri="{BB962C8B-B14F-4D97-AF65-F5344CB8AC3E}">
        <p14:creationId xmlns:p14="http://schemas.microsoft.com/office/powerpoint/2010/main" val="175097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Kjapp </a:t>
            </a:r>
            <a:r>
              <a:rPr lang="nb-NO" noProof="0" dirty="0" err="1"/>
              <a:t>agena</a:t>
            </a:r>
            <a:r>
              <a:rPr lang="nb-NO" noProof="0" dirty="0"/>
              <a:t> for denne talken.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a:t>
            </a:fld>
            <a:endParaRPr lang="nb-NO"/>
          </a:p>
        </p:txBody>
      </p:sp>
    </p:spTree>
    <p:extLst>
      <p:ext uri="{BB962C8B-B14F-4D97-AF65-F5344CB8AC3E}">
        <p14:creationId xmlns:p14="http://schemas.microsoft.com/office/powerpoint/2010/main" val="3433870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15</a:t>
            </a:fld>
            <a:endParaRPr lang="nb-NO"/>
          </a:p>
        </p:txBody>
      </p:sp>
    </p:spTree>
    <p:extLst>
      <p:ext uri="{BB962C8B-B14F-4D97-AF65-F5344CB8AC3E}">
        <p14:creationId xmlns:p14="http://schemas.microsoft.com/office/powerpoint/2010/main" val="3774466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16</a:t>
            </a:fld>
            <a:endParaRPr lang="nb-NO"/>
          </a:p>
        </p:txBody>
      </p:sp>
    </p:spTree>
    <p:extLst>
      <p:ext uri="{BB962C8B-B14F-4D97-AF65-F5344CB8AC3E}">
        <p14:creationId xmlns:p14="http://schemas.microsoft.com/office/powerpoint/2010/main" val="551745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17</a:t>
            </a:fld>
            <a:endParaRPr lang="nb-NO"/>
          </a:p>
        </p:txBody>
      </p:sp>
    </p:spTree>
    <p:extLst>
      <p:ext uri="{BB962C8B-B14F-4D97-AF65-F5344CB8AC3E}">
        <p14:creationId xmlns:p14="http://schemas.microsoft.com/office/powerpoint/2010/main" val="1544583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18</a:t>
            </a:fld>
            <a:endParaRPr lang="nb-NO"/>
          </a:p>
        </p:txBody>
      </p:sp>
    </p:spTree>
    <p:extLst>
      <p:ext uri="{BB962C8B-B14F-4D97-AF65-F5344CB8AC3E}">
        <p14:creationId xmlns:p14="http://schemas.microsoft.com/office/powerpoint/2010/main" val="1052895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19</a:t>
            </a:fld>
            <a:endParaRPr lang="nb-NO"/>
          </a:p>
        </p:txBody>
      </p:sp>
    </p:spTree>
    <p:extLst>
      <p:ext uri="{BB962C8B-B14F-4D97-AF65-F5344CB8AC3E}">
        <p14:creationId xmlns:p14="http://schemas.microsoft.com/office/powerpoint/2010/main" val="297001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Nei, jeg skal ikke det. Og det er egentlig litt viktig, for det handler innramming. Og da mener jeg innrammingen for den diskusjonen vi skal ha i dag. Jeg har lyst til å kjempe mot tendensen til en veldig fordummende innramming, som gjør at hele diskusjonen blir meningsløs.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a:t>
            </a:fld>
            <a:endParaRPr lang="nb-NO"/>
          </a:p>
        </p:txBody>
      </p:sp>
    </p:spTree>
    <p:extLst>
      <p:ext uri="{BB962C8B-B14F-4D97-AF65-F5344CB8AC3E}">
        <p14:creationId xmlns:p14="http://schemas.microsoft.com/office/powerpoint/2010/main" val="1490479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Men først har jeg lyst til å parkere en del </a:t>
            </a:r>
            <a:r>
              <a:rPr lang="nb-NO" noProof="0" dirty="0" err="1"/>
              <a:t>dustespørsmål</a:t>
            </a:r>
            <a:r>
              <a:rPr lang="nb-NO" noProof="0"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20</a:t>
            </a:fld>
            <a:endParaRPr lang="nb-NO"/>
          </a:p>
        </p:txBody>
      </p:sp>
    </p:spTree>
    <p:extLst>
      <p:ext uri="{BB962C8B-B14F-4D97-AF65-F5344CB8AC3E}">
        <p14:creationId xmlns:p14="http://schemas.microsoft.com/office/powerpoint/2010/main" val="1329082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Hvis det er noen som sitter og lurer på om jeg er for eller mot AI, så kommer jeg ikke til å svare på det. Det er fordi det er et </a:t>
            </a:r>
            <a:r>
              <a:rPr lang="nb-NO" noProof="0" dirty="0" err="1"/>
              <a:t>dustespørsmål</a:t>
            </a:r>
            <a:r>
              <a:rPr lang="nb-NO" noProof="0" dirty="0"/>
              <a:t>. Det er et spørsmål for duster, og jeg vil ikke at vi skal være duster. Det er under vår verdighet som mennesker. Det er helt irrelevant om jeg er for eller mot AI. Det har ingenting å si. Det er også et dårlig definert spørsmål, fordi AI ikke er én ting.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21</a:t>
            </a:fld>
            <a:endParaRPr lang="nb-NO"/>
          </a:p>
        </p:txBody>
      </p:sp>
    </p:spTree>
    <p:extLst>
      <p:ext uri="{BB962C8B-B14F-4D97-AF65-F5344CB8AC3E}">
        <p14:creationId xmlns:p14="http://schemas.microsoft.com/office/powerpoint/2010/main" val="112024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samme gjelder dette spørsmålet. Det er et </a:t>
            </a:r>
            <a:r>
              <a:rPr lang="nb-NO" noProof="0" dirty="0" err="1"/>
              <a:t>dustespørsmål</a:t>
            </a:r>
            <a:r>
              <a:rPr lang="nb-NO" noProof="0" dirty="0"/>
              <a:t>. Hvorfor? Fordi AI er en million ting, og mange av de tingene har gode og dårlige sider. Så å prøve å redusere det til en boolsk verdi er for duster.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22</a:t>
            </a:fld>
            <a:endParaRPr lang="nb-NO"/>
          </a:p>
        </p:txBody>
      </p:sp>
    </p:spTree>
    <p:extLst>
      <p:ext uri="{BB962C8B-B14F-4D97-AF65-F5344CB8AC3E}">
        <p14:creationId xmlns:p14="http://schemas.microsoft.com/office/powerpoint/2010/main" val="3980901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Dette er også et </a:t>
            </a:r>
            <a:r>
              <a:rPr lang="nb-NO" noProof="0" dirty="0" err="1"/>
              <a:t>dustespørsmål</a:t>
            </a:r>
            <a:r>
              <a:rPr lang="nb-NO" noProof="0" dirty="0"/>
              <a:t>. Det er ikke enten eller. Det går fint an for noe å være </a:t>
            </a:r>
            <a:r>
              <a:rPr lang="nb-NO" noProof="0" dirty="0" err="1"/>
              <a:t>overhypet</a:t>
            </a:r>
            <a:r>
              <a:rPr lang="nb-NO" noProof="0" dirty="0"/>
              <a:t> og likevel nyttig på noen områder. Det er en falsk motsetning, og falske motsetninger er for duster.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23</a:t>
            </a:fld>
            <a:endParaRPr lang="nb-NO"/>
          </a:p>
        </p:txBody>
      </p:sp>
    </p:spTree>
    <p:extLst>
      <p:ext uri="{BB962C8B-B14F-4D97-AF65-F5344CB8AC3E}">
        <p14:creationId xmlns:p14="http://schemas.microsoft.com/office/powerpoint/2010/main" val="1009153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Har AI kommet for å bli? Opplagt </a:t>
            </a:r>
            <a:r>
              <a:rPr lang="nb-NO" noProof="0" dirty="0" err="1"/>
              <a:t>dustespørsmål</a:t>
            </a:r>
            <a:r>
              <a:rPr lang="nb-NO" noProof="0" dirty="0"/>
              <a:t>. Når vi snakker om AI, så snakker vi om et fagfelt med seksti års forskning og anvendelse. Det er masse systemer som faller innunder paraplyen AI som ikke har noe med den nåværende </a:t>
            </a:r>
            <a:r>
              <a:rPr lang="nb-NO" noProof="0" dirty="0" err="1"/>
              <a:t>hypen</a:t>
            </a:r>
            <a:r>
              <a:rPr lang="nb-NO" noProof="0" dirty="0"/>
              <a:t> å gjøre.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24</a:t>
            </a:fld>
            <a:endParaRPr lang="nb-NO"/>
          </a:p>
        </p:txBody>
      </p:sp>
    </p:spTree>
    <p:extLst>
      <p:ext uri="{BB962C8B-B14F-4D97-AF65-F5344CB8AC3E}">
        <p14:creationId xmlns:p14="http://schemas.microsoft.com/office/powerpoint/2010/main" val="2915055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gjør at dette også er et </a:t>
            </a:r>
            <a:r>
              <a:rPr lang="nb-NO" noProof="0" dirty="0" err="1"/>
              <a:t>dustespørsmål</a:t>
            </a:r>
            <a:r>
              <a:rPr lang="nb-NO" noProof="0"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25</a:t>
            </a:fld>
            <a:endParaRPr lang="nb-NO"/>
          </a:p>
        </p:txBody>
      </p:sp>
    </p:spTree>
    <p:extLst>
      <p:ext uri="{BB962C8B-B14F-4D97-AF65-F5344CB8AC3E}">
        <p14:creationId xmlns:p14="http://schemas.microsoft.com/office/powerpoint/2010/main" val="1833779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Hva med dette? Er det et </a:t>
            </a:r>
            <a:r>
              <a:rPr lang="nb-NO" noProof="0" dirty="0" err="1"/>
              <a:t>dustespørsmål</a:t>
            </a:r>
            <a:r>
              <a:rPr lang="nb-NO" noProof="0" dirty="0"/>
              <a:t>? Det er litt mindre opplagt. Det kommer an på hva man mener med en flopp. Hvis en flopp betyr at det er borte om tre år, så er det opplagt feil. Det kommer til å være masse bruk av generativ AI fremover. Hvis det betyr at mange folk kommer til å bli skuffet og at innflytelsen til </a:t>
            </a:r>
            <a:r>
              <a:rPr lang="nb-NO" noProof="0" dirty="0" err="1"/>
              <a:t>genai</a:t>
            </a:r>
            <a:r>
              <a:rPr lang="nb-NO" noProof="0" dirty="0"/>
              <a:t> blir mindre enn man skulle tro i dag, så er det noe tiden vil vise.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26</a:t>
            </a:fld>
            <a:endParaRPr lang="nb-NO"/>
          </a:p>
        </p:txBody>
      </p:sp>
    </p:spTree>
    <p:extLst>
      <p:ext uri="{BB962C8B-B14F-4D97-AF65-F5344CB8AC3E}">
        <p14:creationId xmlns:p14="http://schemas.microsoft.com/office/powerpoint/2010/main" val="44255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Men OK, AI er dårlig definert. Hva snakker vi egentlig om? Jeg tror vi ofte blander sammen ting, og det er ikke så bra hvis vi har tenkt til å prøve å tenke klart og stille gode spørsmål.</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27</a:t>
            </a:fld>
            <a:endParaRPr lang="nb-NO"/>
          </a:p>
        </p:txBody>
      </p:sp>
    </p:spTree>
    <p:extLst>
      <p:ext uri="{BB962C8B-B14F-4D97-AF65-F5344CB8AC3E}">
        <p14:creationId xmlns:p14="http://schemas.microsoft.com/office/powerpoint/2010/main" val="748425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AI har eksistert som fagfelt siden sent på 50-tallet. Det har vært forsket på mange ulike tilnærminger. Sånn sett har det at AI er dårlig definert vært en fordel for bredden i forskningen.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28</a:t>
            </a:fld>
            <a:endParaRPr lang="nb-NO"/>
          </a:p>
        </p:txBody>
      </p:sp>
    </p:spTree>
    <p:extLst>
      <p:ext uri="{BB962C8B-B14F-4D97-AF65-F5344CB8AC3E}">
        <p14:creationId xmlns:p14="http://schemas.microsoft.com/office/powerpoint/2010/main" val="266615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Hva med AI som konsept?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29</a:t>
            </a:fld>
            <a:endParaRPr lang="nb-NO"/>
          </a:p>
        </p:txBody>
      </p:sp>
    </p:spTree>
    <p:extLst>
      <p:ext uri="{BB962C8B-B14F-4D97-AF65-F5344CB8AC3E}">
        <p14:creationId xmlns:p14="http://schemas.microsoft.com/office/powerpoint/2010/main" val="1891095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Et eksempel på fordummende innramming er sånne binære motsetninger. Er du for eller mot AI? For det første er det et </a:t>
            </a:r>
            <a:r>
              <a:rPr lang="nb-NO" noProof="0" dirty="0" err="1"/>
              <a:t>dustespørsmål</a:t>
            </a:r>
            <a:r>
              <a:rPr lang="nb-NO" noProof="0" dirty="0"/>
              <a:t>. Det er et spørsmål for duster. Det er fordummende på to måter. For det første gjør det verden mye enklere enn den er. Den deler verden rundt oss i to, og det er liksom hele modellen din. Og så handler det ikke lenger om saken, men om klassifisering av folk. Du deler inn i to lag. Hva er motivet med å gjøre det? Det er ikke for å diskutere saken i hvert fall. Det er mer nærliggende å tenke at det handler om det motsatte.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a:t>
            </a:fld>
            <a:endParaRPr lang="nb-NO"/>
          </a:p>
        </p:txBody>
      </p:sp>
    </p:spTree>
    <p:extLst>
      <p:ext uri="{BB962C8B-B14F-4D97-AF65-F5344CB8AC3E}">
        <p14:creationId xmlns:p14="http://schemas.microsoft.com/office/powerpoint/2010/main" val="1323932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Når vi snakker om intelligens, så er det en abstraksjon som tar utgangspunkt i oss som mennesker. Men det er viktig å huske på at det er en abstraksjon, ikke en fysisk størrelse. Når vi snakker om intelligens, så peker vi i den generelle retningen av en form for menneskelig oppførsel. Det er alt. Det er ikke noe mer og ikke noe mindre enn det. Det betyr også at intelligens er uløselig forbundet med en masse andre relaterte ting som bevissthet, planlegging, tenkning og så videre. Det er ikke noe stort problem når vi snakker om mennesker, for vi like nok til at selv om vi har veldig grovkornede ord og abstraksjoner som egentlig ikke har noen entydige definisjoner, så peker vi tross alt på et sammenfiltret kaos som er veldig likt på tvers av mennesker, og hvor </a:t>
            </a:r>
            <a:r>
              <a:rPr lang="nb-NO" noProof="0" dirty="0" err="1"/>
              <a:t>rikheten</a:t>
            </a:r>
            <a:r>
              <a:rPr lang="nb-NO" noProof="0" dirty="0"/>
              <a:t> i virkeligheten dermed er ivaretatt.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30</a:t>
            </a:fld>
            <a:endParaRPr lang="nb-NO"/>
          </a:p>
        </p:txBody>
      </p:sp>
    </p:spTree>
    <p:extLst>
      <p:ext uri="{BB962C8B-B14F-4D97-AF65-F5344CB8AC3E}">
        <p14:creationId xmlns:p14="http://schemas.microsoft.com/office/powerpoint/2010/main" val="4118724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Men når vi begynner å snakke om intelligente maskiner blir det annerledes – da peker vi plutselig på helt andre ting! Da mister du </a:t>
            </a:r>
            <a:r>
              <a:rPr lang="nb-NO" noProof="0" dirty="0" err="1"/>
              <a:t>rikheten</a:t>
            </a:r>
            <a:r>
              <a:rPr lang="nb-NO" noProof="0" dirty="0"/>
              <a:t> og prøver å sammenligne en eller annen form for essens som ikke finnes.</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31</a:t>
            </a:fld>
            <a:endParaRPr lang="nb-NO"/>
          </a:p>
        </p:txBody>
      </p:sp>
    </p:spTree>
    <p:extLst>
      <p:ext uri="{BB962C8B-B14F-4D97-AF65-F5344CB8AC3E}">
        <p14:creationId xmlns:p14="http://schemas.microsoft.com/office/powerpoint/2010/main" val="1986324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gjør at også dette spørsmålet her faller i kategorien </a:t>
            </a:r>
            <a:r>
              <a:rPr lang="nb-NO" noProof="0" dirty="0" err="1"/>
              <a:t>dustespørsmål</a:t>
            </a:r>
            <a:r>
              <a:rPr lang="nb-NO" noProof="0" dirty="0"/>
              <a:t>. Siden intelligens er en abstraksjon og ikke en fysisk størrelse, så gir ikke sammenligningen mening. (Det man kan gjøre, er selvfølgelig å stille spørsmål av typen «finnes det arbeidsoppgaver som mennesker bruker intelligens for å løse, som maskiner kan løse bedre eller billigere enn mennesker gjør?»)</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32</a:t>
            </a:fld>
            <a:endParaRPr lang="nb-NO"/>
          </a:p>
        </p:txBody>
      </p:sp>
    </p:spTree>
    <p:extLst>
      <p:ext uri="{BB962C8B-B14F-4D97-AF65-F5344CB8AC3E}">
        <p14:creationId xmlns:p14="http://schemas.microsoft.com/office/powerpoint/2010/main" val="3167339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Før vi kommer til </a:t>
            </a:r>
            <a:r>
              <a:rPr lang="nb-NO" noProof="0" dirty="0" err="1"/>
              <a:t>hype</a:t>
            </a:r>
            <a:r>
              <a:rPr lang="nb-NO" noProof="0" dirty="0"/>
              <a:t>, har jeg lyst til å snakke litt om </a:t>
            </a:r>
            <a:r>
              <a:rPr lang="nb-NO" noProof="0" dirty="0" err="1"/>
              <a:t>narrativene</a:t>
            </a:r>
            <a:r>
              <a:rPr lang="nb-NO" noProof="0" dirty="0"/>
              <a:t> som omgir AI i dag.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33</a:t>
            </a:fld>
            <a:endParaRPr lang="nb-NO"/>
          </a:p>
        </p:txBody>
      </p:sp>
    </p:spTree>
    <p:extLst>
      <p:ext uri="{BB962C8B-B14F-4D97-AF65-F5344CB8AC3E}">
        <p14:creationId xmlns:p14="http://schemas.microsoft.com/office/powerpoint/2010/main" val="183855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første er revolusjons-</a:t>
            </a:r>
            <a:r>
              <a:rPr lang="nb-NO" noProof="0" dirty="0" err="1"/>
              <a:t>narrativet</a:t>
            </a:r>
            <a:r>
              <a:rPr lang="nb-NO" noProof="0"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34</a:t>
            </a:fld>
            <a:endParaRPr lang="nb-NO"/>
          </a:p>
        </p:txBody>
      </p:sp>
    </p:spTree>
    <p:extLst>
      <p:ext uri="{BB962C8B-B14F-4D97-AF65-F5344CB8AC3E}">
        <p14:creationId xmlns:p14="http://schemas.microsoft.com/office/powerpoint/2010/main" val="3496676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er forestillingen om at «AI endrer alt». Og da er jeg sånn, er det sant? Endrer det alt? Jeg ser på verden rundt meg og tenker at det aller meste er uberørt av AI. Med mindre du er AI-</a:t>
            </a:r>
            <a:r>
              <a:rPr lang="nb-NO" noProof="0" dirty="0" err="1"/>
              <a:t>doomer</a:t>
            </a:r>
            <a:r>
              <a:rPr lang="nb-NO" noProof="0" dirty="0"/>
              <a:t> og tenker at vi snart blir utryddet, så vil verden i all hovedsak være den samme. Hvorfor er vi på kloden? For å drikke kaffe, bli forelsket, klappe dyr, sånne ting. Men også hvis du tenker på arbeidsoppgaver. Nå for tiden driver kommunen og feier gatene. Det er ikke så mye AI kan gjøre fra eller til der.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35</a:t>
            </a:fld>
            <a:endParaRPr lang="nb-NO"/>
          </a:p>
        </p:txBody>
      </p:sp>
    </p:spTree>
    <p:extLst>
      <p:ext uri="{BB962C8B-B14F-4D97-AF65-F5344CB8AC3E}">
        <p14:creationId xmlns:p14="http://schemas.microsoft.com/office/powerpoint/2010/main" val="830976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andre er tog-</a:t>
            </a:r>
            <a:r>
              <a:rPr lang="nb-NO" noProof="0" dirty="0" err="1"/>
              <a:t>narrativet</a:t>
            </a:r>
            <a:r>
              <a:rPr lang="nb-NO" noProof="0"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36</a:t>
            </a:fld>
            <a:endParaRPr lang="nb-NO"/>
          </a:p>
        </p:txBody>
      </p:sp>
    </p:spTree>
    <p:extLst>
      <p:ext uri="{BB962C8B-B14F-4D97-AF65-F5344CB8AC3E}">
        <p14:creationId xmlns:p14="http://schemas.microsoft.com/office/powerpoint/2010/main" val="3762056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er altså forestillingen om at toget går, og at vi må skynde oss ombord. Det er frykten for å bli akterutseilt.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37</a:t>
            </a:fld>
            <a:endParaRPr lang="nb-NO"/>
          </a:p>
        </p:txBody>
      </p:sp>
    </p:spTree>
    <p:extLst>
      <p:ext uri="{BB962C8B-B14F-4D97-AF65-F5344CB8AC3E}">
        <p14:creationId xmlns:p14="http://schemas.microsoft.com/office/powerpoint/2010/main" val="4111549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betyr egentlig at det ikke er tid til å tenke, vi må handle. </a:t>
            </a:r>
          </a:p>
          <a:p>
            <a:r>
              <a:rPr lang="nb-NO" noProof="0" dirty="0"/>
              <a:t>Jeg synes det er tidenes ironi at mens vi faller i staver over kunstig intelligens og maskiner som tenker, så er det liksom forferdelig sidrumpa, bakstreversk, kjedelig og feigt for mennesker å tenke. Man skulle tro vi utviklet kunstige instinkter. </a:t>
            </a:r>
          </a:p>
          <a:p>
            <a:endParaRPr lang="nb-NO" noProof="0" dirty="0"/>
          </a:p>
          <a:p>
            <a:r>
              <a:rPr lang="nb-NO" noProof="0" dirty="0"/>
              <a:t>Men er det sant?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38</a:t>
            </a:fld>
            <a:endParaRPr lang="nb-NO"/>
          </a:p>
        </p:txBody>
      </p:sp>
    </p:spTree>
    <p:extLst>
      <p:ext uri="{BB962C8B-B14F-4D97-AF65-F5344CB8AC3E}">
        <p14:creationId xmlns:p14="http://schemas.microsoft.com/office/powerpoint/2010/main" val="3068890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Men er det sant? Haster det egentlig? Og i tilfelle med hva? For hvem? </a:t>
            </a:r>
          </a:p>
          <a:p>
            <a:endParaRPr lang="nb-NO" noProof="0" dirty="0"/>
          </a:p>
          <a:p>
            <a:r>
              <a:rPr lang="nb-NO" noProof="0" dirty="0"/>
              <a:t>Hvis du tenker eldreomsorgen i Oslo kommune. Haster det med at de kommer i gang med kunstig intelligens? Spesifikt generativ kunstig intelligens? Hva skjer hvis de ikke gjør det? Hva slags revolusjon er det vi ser for oss at generativ kunstig intelligens skal gjøre for eldreomsorgen? Jeg kan egentlig bare se for meg litt dystopiske og triste greier, som neppe kan kalles revolusjonært. </a:t>
            </a:r>
          </a:p>
          <a:p>
            <a:endParaRPr lang="nb-NO" noProof="0" dirty="0"/>
          </a:p>
          <a:p>
            <a:r>
              <a:rPr lang="nb-NO" noProof="0" dirty="0"/>
              <a:t>Det haster nok litt med å få på plass lovverk for å beskytte opphavsrett og indirekte arbeidsplasser. Det haster kanskje litt i skolen, å finne ut hva man gjør med juks. Vi har noen tidligere statsråder som sikkert kunne tenkt seg å bruke </a:t>
            </a:r>
            <a:r>
              <a:rPr lang="nb-NO" noProof="0" dirty="0" err="1"/>
              <a:t>ChatGPT</a:t>
            </a:r>
            <a:r>
              <a:rPr lang="nb-NO" noProof="0" dirty="0"/>
              <a:t>. Ganske mange andre kan vente.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39</a:t>
            </a:fld>
            <a:endParaRPr lang="nb-NO"/>
          </a:p>
        </p:txBody>
      </p:sp>
    </p:spTree>
    <p:extLst>
      <p:ext uri="{BB962C8B-B14F-4D97-AF65-F5344CB8AC3E}">
        <p14:creationId xmlns:p14="http://schemas.microsoft.com/office/powerpoint/2010/main" val="171797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En tilsvarende fordummende innramming er denne. Er du optimist eller pessimist? Hva skal det bety?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a:t>
            </a:fld>
            <a:endParaRPr lang="nb-NO"/>
          </a:p>
        </p:txBody>
      </p:sp>
    </p:spTree>
    <p:extLst>
      <p:ext uri="{BB962C8B-B14F-4D97-AF65-F5344CB8AC3E}">
        <p14:creationId xmlns:p14="http://schemas.microsoft.com/office/powerpoint/2010/main" val="2468723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Litt relatert er farts-</a:t>
            </a:r>
            <a:r>
              <a:rPr lang="nb-NO" noProof="0" dirty="0" err="1"/>
              <a:t>narrativet</a:t>
            </a:r>
            <a:r>
              <a:rPr lang="nb-NO" noProof="0" dirty="0"/>
              <a:t>. At alt går så fryktelig fort.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40</a:t>
            </a:fld>
            <a:endParaRPr lang="nb-NO"/>
          </a:p>
        </p:txBody>
      </p:sp>
    </p:spTree>
    <p:extLst>
      <p:ext uri="{BB962C8B-B14F-4D97-AF65-F5344CB8AC3E}">
        <p14:creationId xmlns:p14="http://schemas.microsoft.com/office/powerpoint/2010/main" val="2165354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skjer noe nytt hele tiden! Det er sant at det skjedde mye en periode. Plutselig fikk man </a:t>
            </a:r>
            <a:r>
              <a:rPr lang="nb-NO" noProof="0" dirty="0" err="1"/>
              <a:t>Dall</a:t>
            </a:r>
            <a:r>
              <a:rPr lang="nb-NO" noProof="0" dirty="0"/>
              <a:t>-E og </a:t>
            </a:r>
            <a:r>
              <a:rPr lang="nb-NO" noProof="0" dirty="0" err="1"/>
              <a:t>Midjourney</a:t>
            </a:r>
            <a:r>
              <a:rPr lang="nb-NO" noProof="0" dirty="0"/>
              <a:t>, og så fikk man </a:t>
            </a:r>
            <a:r>
              <a:rPr lang="nb-NO" noProof="0" dirty="0" err="1"/>
              <a:t>ChatGPT</a:t>
            </a:r>
            <a:r>
              <a:rPr lang="nb-NO" noProof="0" dirty="0"/>
              <a:t>. Og så har man fått ulike konkurrenter og overbygg på det. Men siden </a:t>
            </a:r>
            <a:r>
              <a:rPr lang="nb-NO" noProof="0" dirty="0" err="1"/>
              <a:t>ChatGPT</a:t>
            </a:r>
            <a:r>
              <a:rPr lang="nb-NO" noProof="0" dirty="0"/>
              <a:t> 4 har det vel egentlig ikke skjedd så mye skjellsettende nytt?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41</a:t>
            </a:fld>
            <a:endParaRPr lang="nb-NO"/>
          </a:p>
        </p:txBody>
      </p:sp>
    </p:spTree>
    <p:extLst>
      <p:ext uri="{BB962C8B-B14F-4D97-AF65-F5344CB8AC3E}">
        <p14:creationId xmlns:p14="http://schemas.microsoft.com/office/powerpoint/2010/main" val="20127846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neste har med troen på neste versjon å gjøre.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42</a:t>
            </a:fld>
            <a:endParaRPr lang="nb-NO"/>
          </a:p>
        </p:txBody>
      </p:sp>
    </p:spTree>
    <p:extLst>
      <p:ext uri="{BB962C8B-B14F-4D97-AF65-F5344CB8AC3E}">
        <p14:creationId xmlns:p14="http://schemas.microsoft.com/office/powerpoint/2010/main" val="25667546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Siden ting angivelig går så fort, så er ikke eventuelle problemer i dag egentlig noe problem, for det blir bedre i neste versjon. Og hvis de ikke blir bedre i neste versjon, så blir det bedre i versjonen etter det. </a:t>
            </a:r>
          </a:p>
          <a:p>
            <a:endParaRPr lang="nb-NO" noProof="0" dirty="0"/>
          </a:p>
          <a:p>
            <a:r>
              <a:rPr lang="nb-NO" noProof="0" dirty="0"/>
              <a:t>Men vi har sett at det ikke alltid virker å stemme. Hvis man ser på selvkjørende biler, så har utviklingen tilsynelatende stagnert fullstendig. Full autonome biler har vært «et par år unna» i evigheter.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43</a:t>
            </a:fld>
            <a:endParaRPr lang="nb-NO"/>
          </a:p>
        </p:txBody>
      </p:sp>
    </p:spTree>
    <p:extLst>
      <p:ext uri="{BB962C8B-B14F-4D97-AF65-F5344CB8AC3E}">
        <p14:creationId xmlns:p14="http://schemas.microsoft.com/office/powerpoint/2010/main" val="427566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henger litt sammen med ekstrapolerings-</a:t>
            </a:r>
            <a:r>
              <a:rPr lang="nb-NO" noProof="0" dirty="0" err="1"/>
              <a:t>narrativet</a:t>
            </a:r>
            <a:r>
              <a:rPr lang="nb-NO" noProof="0"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44</a:t>
            </a:fld>
            <a:endParaRPr lang="nb-NO"/>
          </a:p>
        </p:txBody>
      </p:sp>
    </p:spTree>
    <p:extLst>
      <p:ext uri="{BB962C8B-B14F-4D97-AF65-F5344CB8AC3E}">
        <p14:creationId xmlns:p14="http://schemas.microsoft.com/office/powerpoint/2010/main" val="2956934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Hvordan kommer utviklingen til å se ut? Forestillingen er at den vil være minst lineær, hvis ikke </a:t>
            </a:r>
            <a:r>
              <a:rPr lang="nb-NO" noProof="0" dirty="0" err="1"/>
              <a:t>eksponensiell</a:t>
            </a:r>
            <a:r>
              <a:rPr lang="nb-NO" noProof="0"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45</a:t>
            </a:fld>
            <a:endParaRPr lang="nb-NO"/>
          </a:p>
        </p:txBody>
      </p:sp>
    </p:spTree>
    <p:extLst>
      <p:ext uri="{BB962C8B-B14F-4D97-AF65-F5344CB8AC3E}">
        <p14:creationId xmlns:p14="http://schemas.microsoft.com/office/powerpoint/2010/main" val="3033042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Men det er veldig få teknologier som utvikler seg sånn. De fleste har rask fremgang, og deretter flater det ut.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46</a:t>
            </a:fld>
            <a:endParaRPr lang="nb-NO"/>
          </a:p>
        </p:txBody>
      </p:sp>
    </p:spTree>
    <p:extLst>
      <p:ext uri="{BB962C8B-B14F-4D97-AF65-F5344CB8AC3E}">
        <p14:creationId xmlns:p14="http://schemas.microsoft.com/office/powerpoint/2010/main" val="2125981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neste er smarting-</a:t>
            </a:r>
            <a:r>
              <a:rPr lang="nb-NO" noProof="0" dirty="0" err="1"/>
              <a:t>narrativet</a:t>
            </a:r>
            <a:r>
              <a:rPr lang="nb-NO" noProof="0"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47</a:t>
            </a:fld>
            <a:endParaRPr lang="nb-NO"/>
          </a:p>
        </p:txBody>
      </p:sp>
    </p:spTree>
    <p:extLst>
      <p:ext uri="{BB962C8B-B14F-4D97-AF65-F5344CB8AC3E}">
        <p14:creationId xmlns:p14="http://schemas.microsoft.com/office/powerpoint/2010/main" val="247891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handler om at folkene som driver med AI er så innmari smarte, og så smarte folk kan ikke ta feil.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48</a:t>
            </a:fld>
            <a:endParaRPr lang="nb-NO"/>
          </a:p>
        </p:txBody>
      </p:sp>
    </p:spTree>
    <p:extLst>
      <p:ext uri="{BB962C8B-B14F-4D97-AF65-F5344CB8AC3E}">
        <p14:creationId xmlns:p14="http://schemas.microsoft.com/office/powerpoint/2010/main" val="2495064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er Sheldon Cooper-argumentet. Men det er ikke noen automatikk i det. Historien er full av smarte idioter.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49</a:t>
            </a:fld>
            <a:endParaRPr lang="nb-NO"/>
          </a:p>
        </p:txBody>
      </p:sp>
    </p:spTree>
    <p:extLst>
      <p:ext uri="{BB962C8B-B14F-4D97-AF65-F5344CB8AC3E}">
        <p14:creationId xmlns:p14="http://schemas.microsoft.com/office/powerpoint/2010/main" val="2458743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hører dette. En sånn dårlig jobbannonse som søker folk som er litt mer Solan enn Ludvig.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a:t>
            </a:fld>
            <a:endParaRPr lang="nb-NO"/>
          </a:p>
        </p:txBody>
      </p:sp>
    </p:spTree>
    <p:extLst>
      <p:ext uri="{BB962C8B-B14F-4D97-AF65-F5344CB8AC3E}">
        <p14:creationId xmlns:p14="http://schemas.microsoft.com/office/powerpoint/2010/main" val="1831089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er </a:t>
            </a:r>
            <a:r>
              <a:rPr lang="nb-NO" noProof="0" dirty="0" err="1"/>
              <a:t>narrativet</a:t>
            </a:r>
            <a:r>
              <a:rPr lang="nb-NO" noProof="0" dirty="0"/>
              <a:t> om generell kunstig intelligens.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50</a:t>
            </a:fld>
            <a:endParaRPr lang="nb-NO"/>
          </a:p>
        </p:txBody>
      </p:sp>
    </p:spTree>
    <p:extLst>
      <p:ext uri="{BB962C8B-B14F-4D97-AF65-F5344CB8AC3E}">
        <p14:creationId xmlns:p14="http://schemas.microsoft.com/office/powerpoint/2010/main" val="2193215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er nesten ikke et narrativ engang, det er bare en påstand. Men det er en veldig viktig påstand. Forestillingen om at kunstig generell intelligens er på trappene er en slags garantist for videre fremskritt.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51</a:t>
            </a:fld>
            <a:endParaRPr lang="nb-NO"/>
          </a:p>
        </p:txBody>
      </p:sp>
    </p:spTree>
    <p:extLst>
      <p:ext uri="{BB962C8B-B14F-4D97-AF65-F5344CB8AC3E}">
        <p14:creationId xmlns:p14="http://schemas.microsoft.com/office/powerpoint/2010/main" val="285427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skaper en gjensidig feedback-sløyfe, hvor det man kan gjøre med </a:t>
            </a:r>
            <a:r>
              <a:rPr lang="nb-NO" noProof="0" dirty="0" err="1"/>
              <a:t>LLM’er</a:t>
            </a:r>
            <a:r>
              <a:rPr lang="nb-NO" noProof="0" dirty="0"/>
              <a:t> i dag gjør at folk er tilbøyelige til å tro på at AGI kommer, og det at AGI kommer styrker troen på at </a:t>
            </a:r>
            <a:r>
              <a:rPr lang="nb-NO" noProof="0" dirty="0" err="1"/>
              <a:t>LLM’ene</a:t>
            </a:r>
            <a:r>
              <a:rPr lang="nb-NO" noProof="0" dirty="0"/>
              <a:t> vil fortsette å bli bedre og bedre.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52</a:t>
            </a:fld>
            <a:endParaRPr lang="nb-NO"/>
          </a:p>
        </p:txBody>
      </p:sp>
    </p:spTree>
    <p:extLst>
      <p:ext uri="{BB962C8B-B14F-4D97-AF65-F5344CB8AC3E}">
        <p14:creationId xmlns:p14="http://schemas.microsoft.com/office/powerpoint/2010/main" val="36192776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Den siste </a:t>
            </a:r>
            <a:r>
              <a:rPr lang="nb-NO" noProof="0" dirty="0" err="1"/>
              <a:t>narrativen</a:t>
            </a:r>
            <a:r>
              <a:rPr lang="nb-NO" noProof="0" dirty="0"/>
              <a:t> jeg vil nevne er singularitets-</a:t>
            </a:r>
            <a:r>
              <a:rPr lang="nb-NO" noProof="0" dirty="0" err="1"/>
              <a:t>narrativet</a:t>
            </a:r>
            <a:r>
              <a:rPr lang="nb-NO" noProof="0" dirty="0"/>
              <a:t>. Det er en narrativ som Ray </a:t>
            </a:r>
            <a:r>
              <a:rPr lang="nb-NO" noProof="0" dirty="0" err="1"/>
              <a:t>Kurzweil</a:t>
            </a:r>
            <a:r>
              <a:rPr lang="nb-NO" noProof="0" dirty="0"/>
              <a:t> har forfektet i mange år, og som har fått stor innflytelse, blant annet gjennom boka </a:t>
            </a:r>
            <a:r>
              <a:rPr lang="nb-NO" noProof="0" dirty="0" err="1"/>
              <a:t>Superintelligence</a:t>
            </a:r>
            <a:r>
              <a:rPr lang="nb-NO" noProof="0"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53</a:t>
            </a:fld>
            <a:endParaRPr lang="nb-NO"/>
          </a:p>
        </p:txBody>
      </p:sp>
    </p:spTree>
    <p:extLst>
      <p:ext uri="{BB962C8B-B14F-4D97-AF65-F5344CB8AC3E}">
        <p14:creationId xmlns:p14="http://schemas.microsoft.com/office/powerpoint/2010/main" val="1013211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er forestillingen om at det vil skje en eksplosiv utvikling i det øyeblikket vi klarer å lage en maskin som er smartere enn oss. For da vil jo den maskinen kunne lage en enda smartere maskin </a:t>
            </a:r>
            <a:r>
              <a:rPr lang="nb-NO" noProof="0" dirty="0" err="1"/>
              <a:t>osv</a:t>
            </a:r>
            <a:r>
              <a:rPr lang="nb-NO" noProof="0" dirty="0"/>
              <a:t> osv. Det er et eksempel på en tankegang som både legger til grunn at intelligens er en fysisk størrelse, og drevet av en matematisk modell snarere enn virkeligheten.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54</a:t>
            </a:fld>
            <a:endParaRPr lang="nb-NO"/>
          </a:p>
        </p:txBody>
      </p:sp>
    </p:spTree>
    <p:extLst>
      <p:ext uri="{BB962C8B-B14F-4D97-AF65-F5344CB8AC3E}">
        <p14:creationId xmlns:p14="http://schemas.microsoft.com/office/powerpoint/2010/main" val="745750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Til danner disse </a:t>
            </a:r>
            <a:r>
              <a:rPr lang="nb-NO" noProof="0" dirty="0" err="1"/>
              <a:t>narrativene</a:t>
            </a:r>
            <a:r>
              <a:rPr lang="nb-NO" noProof="0" dirty="0"/>
              <a:t> et bilde av uunngåelighet. Jeg synes vi burde være flinkere til å utfordre dem.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55</a:t>
            </a:fld>
            <a:endParaRPr lang="nb-NO"/>
          </a:p>
        </p:txBody>
      </p:sp>
    </p:spTree>
    <p:extLst>
      <p:ext uri="{BB962C8B-B14F-4D97-AF65-F5344CB8AC3E}">
        <p14:creationId xmlns:p14="http://schemas.microsoft.com/office/powerpoint/2010/main" val="3146660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synes vi i alt for stor grad gjentar budskapet uten å utfordre det. Det er veldig ironisk. </a:t>
            </a:r>
            <a:r>
              <a:rPr lang="nb-NO" noProof="0" dirty="0" err="1"/>
              <a:t>LLM’er</a:t>
            </a:r>
            <a:r>
              <a:rPr lang="nb-NO" noProof="0" dirty="0"/>
              <a:t> har blitt karakterisert som stokastiske papegøyer, men så er det vi som står der og sier SQUAAK Sam Altman sier at SQUAAAK.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56</a:t>
            </a:fld>
            <a:endParaRPr lang="nb-NO"/>
          </a:p>
        </p:txBody>
      </p:sp>
    </p:spTree>
    <p:extLst>
      <p:ext uri="{BB962C8B-B14F-4D97-AF65-F5344CB8AC3E}">
        <p14:creationId xmlns:p14="http://schemas.microsoft.com/office/powerpoint/2010/main" val="17888110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 </a:t>
            </a:r>
            <a:r>
              <a:rPr lang="nb-NO" noProof="0" dirty="0" err="1"/>
              <a:t>narrativene</a:t>
            </a:r>
            <a:r>
              <a:rPr lang="nb-NO" noProof="0" dirty="0"/>
              <a:t> bygger opp under både den </a:t>
            </a:r>
            <a:r>
              <a:rPr lang="nb-NO" noProof="0" dirty="0" err="1"/>
              <a:t>hypen</a:t>
            </a:r>
            <a:r>
              <a:rPr lang="nb-NO" noProof="0" dirty="0"/>
              <a:t> vi ser, og det jeg kaller dukketeateret.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57</a:t>
            </a:fld>
            <a:endParaRPr lang="nb-NO"/>
          </a:p>
        </p:txBody>
      </p:sp>
    </p:spTree>
    <p:extLst>
      <p:ext uri="{BB962C8B-B14F-4D97-AF65-F5344CB8AC3E}">
        <p14:creationId xmlns:p14="http://schemas.microsoft.com/office/powerpoint/2010/main" val="6028845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har ikke tenkt å argumentere for at AI er en </a:t>
            </a:r>
            <a:r>
              <a:rPr lang="nb-NO" noProof="0" dirty="0" err="1"/>
              <a:t>hype</a:t>
            </a:r>
            <a:r>
              <a:rPr lang="nb-NO" noProof="0" dirty="0"/>
              <a:t> i dag. Det blir å kaste bort tiden. </a:t>
            </a:r>
          </a:p>
          <a:p>
            <a:endParaRPr lang="nb-NO" noProof="0" dirty="0"/>
          </a:p>
          <a:p>
            <a:r>
              <a:rPr lang="nb-NO" noProof="0" dirty="0"/>
              <a:t>Det er et klart tegn på en </a:t>
            </a:r>
            <a:r>
              <a:rPr lang="nb-NO" noProof="0" dirty="0" err="1"/>
              <a:t>hype</a:t>
            </a:r>
            <a:r>
              <a:rPr lang="nb-NO" noProof="0" dirty="0"/>
              <a:t> når reklamen først og fremst handler om at det er AI, snarere enn hva som er så fantastisk mye bedre. </a:t>
            </a:r>
          </a:p>
          <a:p>
            <a:r>
              <a:rPr lang="nb-NO" noProof="0" dirty="0"/>
              <a:t>Når du kaller tannbørsten ditt et geni. </a:t>
            </a:r>
          </a:p>
          <a:p>
            <a:endParaRPr lang="nb-NO" noProof="0" dirty="0"/>
          </a:p>
          <a:p>
            <a:r>
              <a:rPr lang="nb-NO" noProof="0" dirty="0"/>
              <a:t>Det er også viktig å påpeke at det er ikke noe rom for å revolusjonere tannpussen min. Jeg pusser allerede tennene mine på en helt adekvat måte. Med en stokk dum tannbørste som består av en pinne og en bust.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58</a:t>
            </a:fld>
            <a:endParaRPr lang="nb-NO"/>
          </a:p>
        </p:txBody>
      </p:sp>
    </p:spTree>
    <p:extLst>
      <p:ext uri="{BB962C8B-B14F-4D97-AF65-F5344CB8AC3E}">
        <p14:creationId xmlns:p14="http://schemas.microsoft.com/office/powerpoint/2010/main" val="3014196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er mer bekymret for det man kan kalle fri vilje under AI-bølgen.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59</a:t>
            </a:fld>
            <a:endParaRPr lang="nb-NO"/>
          </a:p>
        </p:txBody>
      </p:sp>
    </p:spTree>
    <p:extLst>
      <p:ext uri="{BB962C8B-B14F-4D97-AF65-F5344CB8AC3E}">
        <p14:creationId xmlns:p14="http://schemas.microsoft.com/office/powerpoint/2010/main" val="3691748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Er du glad eller sur?</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a:t>
            </a:fld>
            <a:endParaRPr lang="nb-NO"/>
          </a:p>
        </p:txBody>
      </p:sp>
    </p:spTree>
    <p:extLst>
      <p:ext uri="{BB962C8B-B14F-4D97-AF65-F5344CB8AC3E}">
        <p14:creationId xmlns:p14="http://schemas.microsoft.com/office/powerpoint/2010/main" val="8335383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har ikke nødvendigvis så mye å si om du tror på </a:t>
            </a:r>
            <a:r>
              <a:rPr lang="nb-NO" noProof="0" dirty="0" err="1"/>
              <a:t>hypen</a:t>
            </a:r>
            <a:r>
              <a:rPr lang="nb-NO" noProof="0" dirty="0"/>
              <a:t> eller ikke. Det kan være at du må være med på leken likevel.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60</a:t>
            </a:fld>
            <a:endParaRPr lang="nb-NO"/>
          </a:p>
        </p:txBody>
      </p:sp>
    </p:spTree>
    <p:extLst>
      <p:ext uri="{BB962C8B-B14F-4D97-AF65-F5344CB8AC3E}">
        <p14:creationId xmlns:p14="http://schemas.microsoft.com/office/powerpoint/2010/main" val="17133696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AI-satsning blir et krav. Uten en AI-satsning risikerer du å tape i kampen om ressurser og oppmerksomhet. Det tvinger folk til å putte en AI-hatt på alt de gjør. Om det ikke er så mye AI der, så må man late som.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61</a:t>
            </a:fld>
            <a:endParaRPr lang="nb-NO"/>
          </a:p>
        </p:txBody>
      </p:sp>
    </p:spTree>
    <p:extLst>
      <p:ext uri="{BB962C8B-B14F-4D97-AF65-F5344CB8AC3E}">
        <p14:creationId xmlns:p14="http://schemas.microsoft.com/office/powerpoint/2010/main" val="1006101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Men ok. Hvor mye burde man investere i den pågående AI-bølgen?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62</a:t>
            </a:fld>
            <a:endParaRPr lang="nb-NO"/>
          </a:p>
        </p:txBody>
      </p:sp>
    </p:spTree>
    <p:extLst>
      <p:ext uri="{BB962C8B-B14F-4D97-AF65-F5344CB8AC3E}">
        <p14:creationId xmlns:p14="http://schemas.microsoft.com/office/powerpoint/2010/main" val="402956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noProof="0" dirty="0"/>
              <a:t>Men ok. Hvor mye burde man investere i den pågående AI-bølgen? Det kommer jo an på hva slags avkastning man ser for seg. </a:t>
            </a:r>
          </a:p>
          <a:p>
            <a:endParaRPr lang="nb-NO" noProof="0"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63</a:t>
            </a:fld>
            <a:endParaRPr lang="nb-NO"/>
          </a:p>
        </p:txBody>
      </p:sp>
    </p:spTree>
    <p:extLst>
      <p:ext uri="{BB962C8B-B14F-4D97-AF65-F5344CB8AC3E}">
        <p14:creationId xmlns:p14="http://schemas.microsoft.com/office/powerpoint/2010/main" val="31459607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Her er singularitets-</a:t>
            </a:r>
            <a:r>
              <a:rPr lang="nb-NO" noProof="0" dirty="0" err="1"/>
              <a:t>narrativet</a:t>
            </a:r>
            <a:r>
              <a:rPr lang="nb-NO" noProof="0" dirty="0"/>
              <a:t> veldig viktig. Gitt at vi klarer å lage en generell kunstig intelligens som er smartere enn mennesker, så vil vi sette </a:t>
            </a:r>
            <a:r>
              <a:rPr lang="nb-NO" noProof="0" dirty="0" err="1"/>
              <a:t>igang</a:t>
            </a:r>
            <a:r>
              <a:rPr lang="nb-NO" noProof="0" dirty="0"/>
              <a:t> singularitetsprosessen, og det er litt som å finne opp magi. Det vil i sin tur utløse et skred av teknologiske nyvinninger, sånne ting som kaldfusjon for å løse problemet med verdens energibehov, kreftgåten, reversering av aldring, og så videre. Det er i praksis en uendelig avkastning.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64</a:t>
            </a:fld>
            <a:endParaRPr lang="nb-NO"/>
          </a:p>
        </p:txBody>
      </p:sp>
    </p:spTree>
    <p:extLst>
      <p:ext uri="{BB962C8B-B14F-4D97-AF65-F5344CB8AC3E}">
        <p14:creationId xmlns:p14="http://schemas.microsoft.com/office/powerpoint/2010/main" val="3375796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En uendelig avkastning betyr at enhver endelig investering er berettiget. Det gjør at </a:t>
            </a:r>
            <a:r>
              <a:rPr lang="nb-NO" noProof="0" dirty="0" err="1"/>
              <a:t>OpenAI</a:t>
            </a:r>
            <a:r>
              <a:rPr lang="nb-NO" noProof="0" dirty="0"/>
              <a:t>-sjefen ikke trenger å være blyg når han ber om finansiering. Selv rene onkel Skrue-beløp vil betale seg.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65</a:t>
            </a:fld>
            <a:endParaRPr lang="nb-NO"/>
          </a:p>
        </p:txBody>
      </p:sp>
    </p:spTree>
    <p:extLst>
      <p:ext uri="{BB962C8B-B14F-4D97-AF65-F5344CB8AC3E}">
        <p14:creationId xmlns:p14="http://schemas.microsoft.com/office/powerpoint/2010/main" val="16083311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Men igjen... Hva om det ikke stemmer? Hva om avkastningen ikke er uendelig?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66</a:t>
            </a:fld>
            <a:endParaRPr lang="nb-NO"/>
          </a:p>
        </p:txBody>
      </p:sp>
    </p:spTree>
    <p:extLst>
      <p:ext uri="{BB962C8B-B14F-4D97-AF65-F5344CB8AC3E}">
        <p14:creationId xmlns:p14="http://schemas.microsoft.com/office/powerpoint/2010/main" val="1434203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Da kan man bygge å snakke om alternativkostnad. Alternativkostnad er kostnaden ved at man gjør en ting istedenfor en annen. Hva er alternativkostnaden ved at vi bruker så mye tid, penger og energi på AI? At alle skal ha en AI-strategi, at alle skal arrangere AI-</a:t>
            </a:r>
            <a:r>
              <a:rPr lang="nb-NO" noProof="0" dirty="0" err="1"/>
              <a:t>webinar</a:t>
            </a:r>
            <a:r>
              <a:rPr lang="nb-NO" noProof="0" dirty="0"/>
              <a:t>? Det er jo masse ting vi vet hvordan vi kan løse i dag uten AI. Men alle sånne ting blir sulteforet på grunn av AI-bølgen.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67</a:t>
            </a:fld>
            <a:endParaRPr lang="nb-NO"/>
          </a:p>
        </p:txBody>
      </p:sp>
    </p:spTree>
    <p:extLst>
      <p:ext uri="{BB962C8B-B14F-4D97-AF65-F5344CB8AC3E}">
        <p14:creationId xmlns:p14="http://schemas.microsoft.com/office/powerpoint/2010/main" val="39542166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Men ok, hvis vi ser på hva som ligger i påstandene om at AI revolusjonerer tannpuss og andre ting, hva ligger det egentlig i det?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68</a:t>
            </a:fld>
            <a:endParaRPr lang="nb-NO"/>
          </a:p>
        </p:txBody>
      </p:sp>
    </p:spTree>
    <p:extLst>
      <p:ext uri="{BB962C8B-B14F-4D97-AF65-F5344CB8AC3E}">
        <p14:creationId xmlns:p14="http://schemas.microsoft.com/office/powerpoint/2010/main" val="17143968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Hva kvalifiserer som en revolusjon?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69</a:t>
            </a:fld>
            <a:endParaRPr lang="nb-NO"/>
          </a:p>
        </p:txBody>
      </p:sp>
    </p:spTree>
    <p:extLst>
      <p:ext uri="{BB962C8B-B14F-4D97-AF65-F5344CB8AC3E}">
        <p14:creationId xmlns:p14="http://schemas.microsoft.com/office/powerpoint/2010/main" val="2393313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Er du modig eller feig?</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a:t>
            </a:fld>
            <a:endParaRPr lang="nb-NO"/>
          </a:p>
        </p:txBody>
      </p:sp>
    </p:spTree>
    <p:extLst>
      <p:ext uri="{BB962C8B-B14F-4D97-AF65-F5344CB8AC3E}">
        <p14:creationId xmlns:p14="http://schemas.microsoft.com/office/powerpoint/2010/main" val="29181742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Hva kvalifiserer som en revolusjon?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70</a:t>
            </a:fld>
            <a:endParaRPr lang="nb-NO"/>
          </a:p>
        </p:txBody>
      </p:sp>
    </p:spTree>
    <p:extLst>
      <p:ext uri="{BB962C8B-B14F-4D97-AF65-F5344CB8AC3E}">
        <p14:creationId xmlns:p14="http://schemas.microsoft.com/office/powerpoint/2010/main" val="23650650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Hva kvalifiserer som en revolusjon?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71</a:t>
            </a:fld>
            <a:endParaRPr lang="nb-NO"/>
          </a:p>
        </p:txBody>
      </p:sp>
    </p:spTree>
    <p:extLst>
      <p:ext uri="{BB962C8B-B14F-4D97-AF65-F5344CB8AC3E}">
        <p14:creationId xmlns:p14="http://schemas.microsoft.com/office/powerpoint/2010/main" val="13182703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Hva kvalifiserer som en revolusjon?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72</a:t>
            </a:fld>
            <a:endParaRPr lang="nb-NO"/>
          </a:p>
        </p:txBody>
      </p:sp>
    </p:spTree>
    <p:extLst>
      <p:ext uri="{BB962C8B-B14F-4D97-AF65-F5344CB8AC3E}">
        <p14:creationId xmlns:p14="http://schemas.microsoft.com/office/powerpoint/2010/main" val="36161460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Hva består egentlig revolusjonen i?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73</a:t>
            </a:fld>
            <a:endParaRPr lang="nb-NO"/>
          </a:p>
        </p:txBody>
      </p:sp>
    </p:spTree>
    <p:extLst>
      <p:ext uri="{BB962C8B-B14F-4D97-AF65-F5344CB8AC3E}">
        <p14:creationId xmlns:p14="http://schemas.microsoft.com/office/powerpoint/2010/main" val="3572269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mest opplagte går på kostnad. Hvis du kan produsere noe mye raskere enn før, så koster det mindre.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74</a:t>
            </a:fld>
            <a:endParaRPr lang="nb-NO"/>
          </a:p>
        </p:txBody>
      </p:sp>
    </p:spTree>
    <p:extLst>
      <p:ext uri="{BB962C8B-B14F-4D97-AF65-F5344CB8AC3E}">
        <p14:creationId xmlns:p14="http://schemas.microsoft.com/office/powerpoint/2010/main" val="12615123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gir også mulighet til å produsere mye mer for samme beløp.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75</a:t>
            </a:fld>
            <a:endParaRPr lang="nb-NO"/>
          </a:p>
        </p:txBody>
      </p:sp>
    </p:spTree>
    <p:extLst>
      <p:ext uri="{BB962C8B-B14F-4D97-AF65-F5344CB8AC3E}">
        <p14:creationId xmlns:p14="http://schemas.microsoft.com/office/powerpoint/2010/main" val="36339571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Hva med kvaliteten?</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76</a:t>
            </a:fld>
            <a:endParaRPr lang="nb-NO"/>
          </a:p>
        </p:txBody>
      </p:sp>
    </p:spTree>
    <p:extLst>
      <p:ext uri="{BB962C8B-B14F-4D97-AF65-F5344CB8AC3E}">
        <p14:creationId xmlns:p14="http://schemas.microsoft.com/office/powerpoint/2010/main" val="541289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En litt paradoksal greie med generativ AI er at det går fint an at noe kan være imponerende uten å være godt nok til faktisk bruk.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77</a:t>
            </a:fld>
            <a:endParaRPr lang="nb-NO"/>
          </a:p>
        </p:txBody>
      </p:sp>
    </p:spTree>
    <p:extLst>
      <p:ext uri="{BB962C8B-B14F-4D97-AF65-F5344CB8AC3E}">
        <p14:creationId xmlns:p14="http://schemas.microsoft.com/office/powerpoint/2010/main" val="1275057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Her er et eksempel fra New York, der myndighetene har tatt i bruk en chatbot som påstår at det er greit å servere ost med rottebitt.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78</a:t>
            </a:fld>
            <a:endParaRPr lang="nb-NO"/>
          </a:p>
        </p:txBody>
      </p:sp>
    </p:spTree>
    <p:extLst>
      <p:ext uri="{BB962C8B-B14F-4D97-AF65-F5344CB8AC3E}">
        <p14:creationId xmlns:p14="http://schemas.microsoft.com/office/powerpoint/2010/main" val="1049241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En annen ting er at gimmick-effekten ikke varer særlig lenge. Det er alltid litt spennende med noe nytt, og da trenger ikke ting å være så bra. Det er fremdeles sånn at noen folk er litt stolte hvis de har brukt generativ AI til noe, for eksempel å lage bilder til presentasjoner eller skrive en tekst. Men det går fort over, og da blir man bedømt på den faktiske kvaliteten i det man viser frem.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79</a:t>
            </a:fld>
            <a:endParaRPr lang="nb-NO"/>
          </a:p>
        </p:txBody>
      </p:sp>
    </p:spTree>
    <p:extLst>
      <p:ext uri="{BB962C8B-B14F-4D97-AF65-F5344CB8AC3E}">
        <p14:creationId xmlns:p14="http://schemas.microsoft.com/office/powerpoint/2010/main" val="137044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Er du rask eller treig?</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a:t>
            </a:fld>
            <a:endParaRPr lang="nb-NO"/>
          </a:p>
        </p:txBody>
      </p:sp>
    </p:spTree>
    <p:extLst>
      <p:ext uri="{BB962C8B-B14F-4D97-AF65-F5344CB8AC3E}">
        <p14:creationId xmlns:p14="http://schemas.microsoft.com/office/powerpoint/2010/main" val="11757337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at noe er produsert ved hjelp av AI har ingen egenverdi.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80</a:t>
            </a:fld>
            <a:endParaRPr lang="nb-NO"/>
          </a:p>
        </p:txBody>
      </p:sp>
    </p:spTree>
    <p:extLst>
      <p:ext uri="{BB962C8B-B14F-4D97-AF65-F5344CB8AC3E}">
        <p14:creationId xmlns:p14="http://schemas.microsoft.com/office/powerpoint/2010/main" val="31868748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Jo flere praktiske erfaringer man får med generert innhold, jo tydeligere blir det.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81</a:t>
            </a:fld>
            <a:endParaRPr lang="nb-NO"/>
          </a:p>
        </p:txBody>
      </p:sp>
    </p:spTree>
    <p:extLst>
      <p:ext uri="{BB962C8B-B14F-4D97-AF65-F5344CB8AC3E}">
        <p14:creationId xmlns:p14="http://schemas.microsoft.com/office/powerpoint/2010/main" val="38317763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Jeg er med i agenda-komiteen til NDC Oslo. I år var </a:t>
            </a:r>
            <a:r>
              <a:rPr lang="nb-NO" noProof="0" dirty="0" err="1"/>
              <a:t>ca</a:t>
            </a:r>
            <a:r>
              <a:rPr lang="nb-NO" noProof="0" dirty="0"/>
              <a:t> 25% av alle </a:t>
            </a:r>
            <a:r>
              <a:rPr lang="nb-NO" noProof="0" dirty="0" err="1"/>
              <a:t>abstractene</a:t>
            </a:r>
            <a:r>
              <a:rPr lang="nb-NO" noProof="0" dirty="0"/>
              <a:t> AI-generert. De gjorde det stort sett veldig dårlig, kort og godt fordi de ikke var bra nok. De var sånn som dette.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82</a:t>
            </a:fld>
            <a:endParaRPr lang="nb-NO"/>
          </a:p>
        </p:txBody>
      </p:sp>
    </p:spTree>
    <p:extLst>
      <p:ext uri="{BB962C8B-B14F-4D97-AF65-F5344CB8AC3E}">
        <p14:creationId xmlns:p14="http://schemas.microsoft.com/office/powerpoint/2010/main" val="8193138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samme gjelder illustrasjoner. Jeg vil ikke henge ut noen, men jeg har sett utrolig mange dårlige illustrasjoner i det siste. Dette er min parodi på en LinkedIn-illustrasjon.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83</a:t>
            </a:fld>
            <a:endParaRPr lang="nb-NO"/>
          </a:p>
        </p:txBody>
      </p:sp>
    </p:spTree>
    <p:extLst>
      <p:ext uri="{BB962C8B-B14F-4D97-AF65-F5344CB8AC3E}">
        <p14:creationId xmlns:p14="http://schemas.microsoft.com/office/powerpoint/2010/main" val="16845745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Ok, så det kan være alle løftene ikke vil bli innfridd. Hva med direkte skade?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84</a:t>
            </a:fld>
            <a:endParaRPr lang="nb-NO"/>
          </a:p>
        </p:txBody>
      </p:sp>
    </p:spTree>
    <p:extLst>
      <p:ext uri="{BB962C8B-B14F-4D97-AF65-F5344CB8AC3E}">
        <p14:creationId xmlns:p14="http://schemas.microsoft.com/office/powerpoint/2010/main" val="18282169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En ting er det umiddelbare problemet med forbruk av energi og ressurser, i en verden som allerede er hardt presset i så måte.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85</a:t>
            </a:fld>
            <a:endParaRPr lang="nb-NO"/>
          </a:p>
        </p:txBody>
      </p:sp>
    </p:spTree>
    <p:extLst>
      <p:ext uri="{BB962C8B-B14F-4D97-AF65-F5344CB8AC3E}">
        <p14:creationId xmlns:p14="http://schemas.microsoft.com/office/powerpoint/2010/main" val="42059776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er dessverre veldig lett å se for seg mange ondsinnede anvendelser av generativ AI.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86</a:t>
            </a:fld>
            <a:endParaRPr lang="nb-NO"/>
          </a:p>
        </p:txBody>
      </p:sp>
    </p:spTree>
    <p:extLst>
      <p:ext uri="{BB962C8B-B14F-4D97-AF65-F5344CB8AC3E}">
        <p14:creationId xmlns:p14="http://schemas.microsoft.com/office/powerpoint/2010/main" val="14623549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Vi kan se frem til stadig mer sofistikert og plausibel svindel.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87</a:t>
            </a:fld>
            <a:endParaRPr lang="nb-NO"/>
          </a:p>
        </p:txBody>
      </p:sp>
    </p:spTree>
    <p:extLst>
      <p:ext uri="{BB962C8B-B14F-4D97-AF65-F5344CB8AC3E}">
        <p14:creationId xmlns:p14="http://schemas.microsoft.com/office/powerpoint/2010/main" val="5409082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Skreddersydd desinformasjon basert på dine aktiviteter.</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88</a:t>
            </a:fld>
            <a:endParaRPr lang="nb-NO"/>
          </a:p>
        </p:txBody>
      </p:sp>
    </p:spTree>
    <p:extLst>
      <p:ext uri="{BB962C8B-B14F-4D97-AF65-F5344CB8AC3E}">
        <p14:creationId xmlns:p14="http://schemas.microsoft.com/office/powerpoint/2010/main" val="8023381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Alt dette vil bidra til økt </a:t>
            </a:r>
            <a:r>
              <a:rPr lang="nb-NO" noProof="0" dirty="0" err="1"/>
              <a:t>polarsering</a:t>
            </a:r>
            <a:r>
              <a:rPr lang="nb-NO" noProof="0" dirty="0"/>
              <a: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89</a:t>
            </a:fld>
            <a:endParaRPr lang="nb-NO"/>
          </a:p>
        </p:txBody>
      </p:sp>
    </p:spTree>
    <p:extLst>
      <p:ext uri="{BB962C8B-B14F-4D97-AF65-F5344CB8AC3E}">
        <p14:creationId xmlns:p14="http://schemas.microsoft.com/office/powerpoint/2010/main" val="2163132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Er du fremtidsrettet eller bakstreversk?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a:t>
            </a:fld>
            <a:endParaRPr lang="nb-NO"/>
          </a:p>
        </p:txBody>
      </p:sp>
    </p:spTree>
    <p:extLst>
      <p:ext uri="{BB962C8B-B14F-4D97-AF65-F5344CB8AC3E}">
        <p14:creationId xmlns:p14="http://schemas.microsoft.com/office/powerpoint/2010/main" val="4308948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Og potensiell destabilisering av samfunnet.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90</a:t>
            </a:fld>
            <a:endParaRPr lang="nb-NO"/>
          </a:p>
        </p:txBody>
      </p:sp>
    </p:spTree>
    <p:extLst>
      <p:ext uri="{BB962C8B-B14F-4D97-AF65-F5344CB8AC3E}">
        <p14:creationId xmlns:p14="http://schemas.microsoft.com/office/powerpoint/2010/main" val="37429675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Vi kan ser frem mot forgiftning av internett.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91</a:t>
            </a:fld>
            <a:endParaRPr lang="nb-NO"/>
          </a:p>
        </p:txBody>
      </p:sp>
    </p:spTree>
    <p:extLst>
      <p:ext uri="{BB962C8B-B14F-4D97-AF65-F5344CB8AC3E}">
        <p14:creationId xmlns:p14="http://schemas.microsoft.com/office/powerpoint/2010/main" val="27574287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vil være en eksplosjon av lavkvalitetsinnhold. Kostnaden med å produsere innhold går mot null.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92</a:t>
            </a:fld>
            <a:endParaRPr lang="nb-NO"/>
          </a:p>
        </p:txBody>
      </p:sp>
    </p:spTree>
    <p:extLst>
      <p:ext uri="{BB962C8B-B14F-4D97-AF65-F5344CB8AC3E}">
        <p14:creationId xmlns:p14="http://schemas.microsoft.com/office/powerpoint/2010/main" val="30601889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Vi vil få just-in-time-generering av søkeresultater i form av spam-</a:t>
            </a:r>
            <a:r>
              <a:rPr lang="nb-NO" noProof="0" dirty="0" err="1"/>
              <a:t>sites</a:t>
            </a:r>
            <a:r>
              <a:rPr lang="nb-NO" noProof="0" dirty="0"/>
              <a:t> fulle av plausibelt vrøvl.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93</a:t>
            </a:fld>
            <a:endParaRPr lang="nb-NO"/>
          </a:p>
        </p:txBody>
      </p:sp>
    </p:spTree>
    <p:extLst>
      <p:ext uri="{BB962C8B-B14F-4D97-AF65-F5344CB8AC3E}">
        <p14:creationId xmlns:p14="http://schemas.microsoft.com/office/powerpoint/2010/main" val="1647327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Vi har allerede fått spekulative søk, hvor det blir vanskelig å skille faktisk innhold fra generert innhold.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94</a:t>
            </a:fld>
            <a:endParaRPr lang="nb-NO"/>
          </a:p>
        </p:txBody>
      </p:sp>
    </p:spTree>
    <p:extLst>
      <p:ext uri="{BB962C8B-B14F-4D97-AF65-F5344CB8AC3E}">
        <p14:creationId xmlns:p14="http://schemas.microsoft.com/office/powerpoint/2010/main" val="15588092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Det vil være en betydelig risiko ved at vi gjør oss ekstremt avhengige av svarte bokser eid av teknologi-gigantene, som har et mildt sagt frynsete rykte i forhold til å respektere personvern og opphavsrett.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95</a:t>
            </a:fld>
            <a:endParaRPr lang="nb-NO"/>
          </a:p>
        </p:txBody>
      </p:sp>
    </p:spTree>
    <p:extLst>
      <p:ext uri="{BB962C8B-B14F-4D97-AF65-F5344CB8AC3E}">
        <p14:creationId xmlns:p14="http://schemas.microsoft.com/office/powerpoint/2010/main" val="9142310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Ettersom det tross alt er ganske dyrt å drive disse boksene, vil det være behov for å finne måter å tjene penger på. </a:t>
            </a:r>
          </a:p>
          <a:p>
            <a:endParaRPr lang="nb-NO" noProof="0" dirty="0"/>
          </a:p>
          <a:p>
            <a:r>
              <a:rPr lang="nb-NO" noProof="0" dirty="0"/>
              <a:t>MS taper $20 i måneden pr bruker på </a:t>
            </a:r>
            <a:r>
              <a:rPr lang="nb-NO" noProof="0" dirty="0" err="1"/>
              <a:t>CoPilot</a:t>
            </a:r>
            <a:r>
              <a:rPr lang="nb-NO" noProof="0" dirty="0"/>
              <a:t>. </a:t>
            </a:r>
          </a:p>
          <a:p>
            <a:endParaRPr lang="nb-NO" noProof="0" dirty="0"/>
          </a:p>
          <a:p>
            <a:r>
              <a:rPr lang="nb-NO" noProof="0" dirty="0"/>
              <a:t>Det vil akselerere det som har blitt kalt </a:t>
            </a:r>
            <a:r>
              <a:rPr lang="nb-NO" noProof="0" dirty="0" err="1"/>
              <a:t>enshittification</a:t>
            </a:r>
            <a:r>
              <a:rPr lang="nb-NO" noProof="0" dirty="0"/>
              <a:t>, hvor en tjeneste blir gradvis verre i et forsøk på å få mer penger ut av brukerne.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96</a:t>
            </a:fld>
            <a:endParaRPr lang="nb-NO"/>
          </a:p>
        </p:txBody>
      </p:sp>
    </p:spTree>
    <p:extLst>
      <p:ext uri="{BB962C8B-B14F-4D97-AF65-F5344CB8AC3E}">
        <p14:creationId xmlns:p14="http://schemas.microsoft.com/office/powerpoint/2010/main" val="2974589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En opplagt strategi vil være å selge innpass i de svarte boksene.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97</a:t>
            </a:fld>
            <a:endParaRPr lang="nb-NO"/>
          </a:p>
        </p:txBody>
      </p:sp>
    </p:spTree>
    <p:extLst>
      <p:ext uri="{BB962C8B-B14F-4D97-AF65-F5344CB8AC3E}">
        <p14:creationId xmlns:p14="http://schemas.microsoft.com/office/powerpoint/2010/main" val="14589987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Så kan man lure på hva den samlede kostnaden av et forgiftet internett er, målt opp mot de gevinstene vi ser for oss.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98</a:t>
            </a:fld>
            <a:endParaRPr lang="nb-NO"/>
          </a:p>
        </p:txBody>
      </p:sp>
    </p:spTree>
    <p:extLst>
      <p:ext uri="{BB962C8B-B14F-4D97-AF65-F5344CB8AC3E}">
        <p14:creationId xmlns:p14="http://schemas.microsoft.com/office/powerpoint/2010/main" val="39351411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noProof="0" dirty="0"/>
              <a:t>Vi ser på uthuling av levebrød i en del tilfeller.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99</a:t>
            </a:fld>
            <a:endParaRPr lang="nb-NO"/>
          </a:p>
        </p:txBody>
      </p:sp>
    </p:spTree>
    <p:extLst>
      <p:ext uri="{BB962C8B-B14F-4D97-AF65-F5344CB8AC3E}">
        <p14:creationId xmlns:p14="http://schemas.microsoft.com/office/powerpoint/2010/main" val="4141017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4/9/24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4/9/24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4/9/24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4/9/24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4/9/24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4/9/24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4/9/24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with dolls on his shoulders&#10;&#10;Description automatically generated">
            <a:extLst>
              <a:ext uri="{FF2B5EF4-FFF2-40B4-BE49-F238E27FC236}">
                <a16:creationId xmlns:a16="http://schemas.microsoft.com/office/drawing/2014/main" id="{672CC65B-77F3-5F01-9C02-6A08431990C2}"/>
              </a:ext>
            </a:extLst>
          </p:cNvPr>
          <p:cNvPicPr>
            <a:picLocks noGrp="1" noChangeAspect="1"/>
          </p:cNvPicPr>
          <p:nvPr>
            <p:ph idx="1"/>
          </p:nvPr>
        </p:nvPicPr>
        <p:blipFill>
          <a:blip r:embed="rId3"/>
          <a:stretch>
            <a:fillRect/>
          </a:stretch>
        </p:blipFill>
        <p:spPr>
          <a:xfrm>
            <a:off x="0" y="1514475"/>
            <a:ext cx="9144000" cy="3686175"/>
          </a:xfrm>
        </p:spPr>
      </p:pic>
      <p:sp>
        <p:nvSpPr>
          <p:cNvPr id="2" name="Content Placeholder 2">
            <a:extLst>
              <a:ext uri="{FF2B5EF4-FFF2-40B4-BE49-F238E27FC236}">
                <a16:creationId xmlns:a16="http://schemas.microsoft.com/office/drawing/2014/main" id="{D3AFCCD9-3B24-AD38-778C-878F938A8C5D}"/>
              </a:ext>
            </a:extLst>
          </p:cNvPr>
          <p:cNvSpPr txBox="1">
            <a:spLocks/>
          </p:cNvSpPr>
          <p:nvPr/>
        </p:nvSpPr>
        <p:spPr>
          <a:xfrm>
            <a:off x="0" y="2975347"/>
            <a:ext cx="9144000" cy="907306"/>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DET STORE DUKKETEATERET</a:t>
            </a:r>
            <a:endParaRPr lang="nb-NO" sz="6000" dirty="0">
              <a:solidFill>
                <a:srgbClr val="FFFF00"/>
              </a:solidFill>
              <a:latin typeface="Bebas Neue" panose="020B0606020202050201" pitchFamily="34" charset="0"/>
              <a:cs typeface="Montserrat SemiBold"/>
            </a:endParaRPr>
          </a:p>
        </p:txBody>
      </p:sp>
      <p:sp>
        <p:nvSpPr>
          <p:cNvPr id="3" name="Content Placeholder 2">
            <a:extLst>
              <a:ext uri="{FF2B5EF4-FFF2-40B4-BE49-F238E27FC236}">
                <a16:creationId xmlns:a16="http://schemas.microsoft.com/office/drawing/2014/main" id="{E8E61B63-8083-A4D0-CA71-54D9EC5E9502}"/>
              </a:ext>
            </a:extLst>
          </p:cNvPr>
          <p:cNvSpPr txBox="1">
            <a:spLocks/>
          </p:cNvSpPr>
          <p:nvPr/>
        </p:nvSpPr>
        <p:spPr>
          <a:xfrm>
            <a:off x="-1" y="5200650"/>
            <a:ext cx="9143999" cy="617746"/>
          </a:xfrm>
          <a:prstGeom prst="rect">
            <a:avLst/>
          </a:prstGeom>
          <a:solidFill>
            <a:schemeClr val="tx1">
              <a:alpha val="55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FFFF00"/>
                </a:solidFill>
                <a:latin typeface="Bebas Neue"/>
                <a:cs typeface="Bebas Neue"/>
              </a:rPr>
              <a:t>EINAR W. HØST</a:t>
            </a:r>
          </a:p>
        </p:txBody>
      </p:sp>
    </p:spTree>
    <p:extLst>
      <p:ext uri="{BB962C8B-B14F-4D97-AF65-F5344CB8AC3E}">
        <p14:creationId xmlns:p14="http://schemas.microsoft.com/office/powerpoint/2010/main" val="394211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OPTIMIST</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PESSIMIST</a:t>
            </a:r>
          </a:p>
        </p:txBody>
      </p:sp>
    </p:spTree>
    <p:extLst>
      <p:ext uri="{BB962C8B-B14F-4D97-AF65-F5344CB8AC3E}">
        <p14:creationId xmlns:p14="http://schemas.microsoft.com/office/powerpoint/2010/main" val="38718705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ALLE SOM PRODUSERER DATA SOM</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 MAN GJØR MASKINLÆRING PÅ!</a:t>
            </a:r>
          </a:p>
        </p:txBody>
      </p:sp>
    </p:spTree>
    <p:extLst>
      <p:ext uri="{BB962C8B-B14F-4D97-AF65-F5344CB8AC3E}">
        <p14:creationId xmlns:p14="http://schemas.microsoft.com/office/powerpoint/2010/main" val="370226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KREATIVE YRKER</a:t>
            </a:r>
          </a:p>
        </p:txBody>
      </p:sp>
    </p:spTree>
    <p:extLst>
      <p:ext uri="{BB962C8B-B14F-4D97-AF65-F5344CB8AC3E}">
        <p14:creationId xmlns:p14="http://schemas.microsoft.com/office/powerpoint/2010/main" val="3191629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JOURNALISTIKK</a:t>
            </a:r>
          </a:p>
        </p:txBody>
      </p:sp>
    </p:spTree>
    <p:extLst>
      <p:ext uri="{BB962C8B-B14F-4D97-AF65-F5344CB8AC3E}">
        <p14:creationId xmlns:p14="http://schemas.microsoft.com/office/powerpoint/2010/main" val="1471266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0376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MER TID TIL Å FOKUSERE PÅ MER VERDIFULLE ARBEIDSOPPGAVER </a:t>
            </a:r>
            <a:r>
              <a:rPr lang="nb-NO" sz="6000" dirty="0">
                <a:solidFill>
                  <a:schemeClr val="bg1"/>
                </a:solidFill>
                <a:latin typeface="Bebas Neue" panose="020B0606020202050201" pitchFamily="34" charset="0"/>
                <a:cs typeface="Montserrat SemiBold"/>
              </a:rPr>
              <a:t>ER EN HUNDEFLØYTE FOR OPPSIGELSER</a:t>
            </a:r>
          </a:p>
        </p:txBody>
      </p:sp>
    </p:spTree>
    <p:extLst>
      <p:ext uri="{BB962C8B-B14F-4D97-AF65-F5344CB8AC3E}">
        <p14:creationId xmlns:p14="http://schemas.microsoft.com/office/powerpoint/2010/main" val="18115579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F3F25E92-4DFF-941E-0E75-8F978F5DBF59}"/>
              </a:ext>
            </a:extLst>
          </p:cNvPr>
          <p:cNvPicPr>
            <a:picLocks noGrp="1" noChangeAspect="1"/>
          </p:cNvPicPr>
          <p:nvPr>
            <p:ph idx="1"/>
          </p:nvPr>
        </p:nvPicPr>
        <p:blipFill>
          <a:blip r:embed="rId3"/>
          <a:stretch>
            <a:fillRect/>
          </a:stretch>
        </p:blipFill>
        <p:spPr>
          <a:xfrm>
            <a:off x="819150" y="1636713"/>
            <a:ext cx="7505700" cy="3441700"/>
          </a:xfrm>
        </p:spPr>
      </p:pic>
    </p:spTree>
    <p:extLst>
      <p:ext uri="{BB962C8B-B14F-4D97-AF65-F5344CB8AC3E}">
        <p14:creationId xmlns:p14="http://schemas.microsoft.com/office/powerpoint/2010/main" val="36751753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LAVTLØNNET MANUELT ARBEID FOR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Å PRODUSERE TRENINGSDATA</a:t>
            </a:r>
          </a:p>
        </p:txBody>
      </p:sp>
    </p:spTree>
    <p:extLst>
      <p:ext uri="{BB962C8B-B14F-4D97-AF65-F5344CB8AC3E}">
        <p14:creationId xmlns:p14="http://schemas.microsoft.com/office/powerpoint/2010/main" val="31184420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PEAK GENAI?</a:t>
            </a:r>
          </a:p>
        </p:txBody>
      </p:sp>
    </p:spTree>
    <p:extLst>
      <p:ext uri="{BB962C8B-B14F-4D97-AF65-F5344CB8AC3E}">
        <p14:creationId xmlns:p14="http://schemas.microsoft.com/office/powerpoint/2010/main" val="2940976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JURIDISKE PROBLEMER</a:t>
            </a:r>
          </a:p>
        </p:txBody>
      </p:sp>
    </p:spTree>
    <p:extLst>
      <p:ext uri="{BB962C8B-B14F-4D97-AF65-F5344CB8AC3E}">
        <p14:creationId xmlns:p14="http://schemas.microsoft.com/office/powerpoint/2010/main" val="4656621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SKADER EGNE DATAKILDER</a:t>
            </a:r>
          </a:p>
        </p:txBody>
      </p:sp>
    </p:spTree>
    <p:extLst>
      <p:ext uri="{BB962C8B-B14F-4D97-AF65-F5344CB8AC3E}">
        <p14:creationId xmlns:p14="http://schemas.microsoft.com/office/powerpoint/2010/main" val="32818680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ANGRIPER PRODUSENTENES LEVEBRØD</a:t>
            </a:r>
          </a:p>
        </p:txBody>
      </p:sp>
    </p:spTree>
    <p:extLst>
      <p:ext uri="{BB962C8B-B14F-4D97-AF65-F5344CB8AC3E}">
        <p14:creationId xmlns:p14="http://schemas.microsoft.com/office/powerpoint/2010/main" val="555689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STAMMETILHØRIGHET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034159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FÆRRE PRODUSENTER</a:t>
            </a:r>
          </a:p>
        </p:txBody>
      </p:sp>
    </p:spTree>
    <p:extLst>
      <p:ext uri="{BB962C8B-B14F-4D97-AF65-F5344CB8AC3E}">
        <p14:creationId xmlns:p14="http://schemas.microsoft.com/office/powerpoint/2010/main" val="42502347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MINDRE DATA</a:t>
            </a:r>
          </a:p>
        </p:txBody>
      </p:sp>
    </p:spTree>
    <p:extLst>
      <p:ext uri="{BB962C8B-B14F-4D97-AF65-F5344CB8AC3E}">
        <p14:creationId xmlns:p14="http://schemas.microsoft.com/office/powerpoint/2010/main" val="6226835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OUTPUT BLIR NY INPUT</a:t>
            </a:r>
          </a:p>
        </p:txBody>
      </p:sp>
    </p:spTree>
    <p:extLst>
      <p:ext uri="{BB962C8B-B14F-4D97-AF65-F5344CB8AC3E}">
        <p14:creationId xmlns:p14="http://schemas.microsoft.com/office/powerpoint/2010/main" val="20493641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DÅRLIGERE DATA</a:t>
            </a:r>
          </a:p>
        </p:txBody>
      </p:sp>
    </p:spTree>
    <p:extLst>
      <p:ext uri="{BB962C8B-B14F-4D97-AF65-F5344CB8AC3E}">
        <p14:creationId xmlns:p14="http://schemas.microsoft.com/office/powerpoint/2010/main" val="13820043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INNAVL</a:t>
            </a:r>
          </a:p>
        </p:txBody>
      </p:sp>
    </p:spTree>
    <p:extLst>
      <p:ext uri="{BB962C8B-B14F-4D97-AF65-F5344CB8AC3E}">
        <p14:creationId xmlns:p14="http://schemas.microsoft.com/office/powerpoint/2010/main" val="7896645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MODELLKOLLAPS</a:t>
            </a:r>
          </a:p>
        </p:txBody>
      </p:sp>
    </p:spTree>
    <p:extLst>
      <p:ext uri="{BB962C8B-B14F-4D97-AF65-F5344CB8AC3E}">
        <p14:creationId xmlns:p14="http://schemas.microsoft.com/office/powerpoint/2010/main" val="17814750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RESSURSER</a:t>
            </a:r>
          </a:p>
        </p:txBody>
      </p:sp>
    </p:spTree>
    <p:extLst>
      <p:ext uri="{BB962C8B-B14F-4D97-AF65-F5344CB8AC3E}">
        <p14:creationId xmlns:p14="http://schemas.microsoft.com/office/powerpoint/2010/main" val="1099611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book cover with a blue figure&#10;&#10;Description automatically generated">
            <a:extLst>
              <a:ext uri="{FF2B5EF4-FFF2-40B4-BE49-F238E27FC236}">
                <a16:creationId xmlns:a16="http://schemas.microsoft.com/office/drawing/2014/main" id="{0B08BA4D-BE00-76D7-7D16-8909381AC0CF}"/>
              </a:ext>
            </a:extLst>
          </p:cNvPr>
          <p:cNvPicPr>
            <a:picLocks noGrp="1" noChangeAspect="1"/>
          </p:cNvPicPr>
          <p:nvPr>
            <p:ph idx="1"/>
          </p:nvPr>
        </p:nvPicPr>
        <p:blipFill>
          <a:blip r:embed="rId3"/>
          <a:stretch>
            <a:fillRect/>
          </a:stretch>
        </p:blipFill>
        <p:spPr>
          <a:xfrm>
            <a:off x="2509557" y="240683"/>
            <a:ext cx="4124885" cy="6376634"/>
          </a:xfrm>
        </p:spPr>
      </p:pic>
    </p:spTree>
    <p:extLst>
      <p:ext uri="{BB962C8B-B14F-4D97-AF65-F5344CB8AC3E}">
        <p14:creationId xmlns:p14="http://schemas.microsoft.com/office/powerpoint/2010/main" val="31478979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ok cover with text&#10;&#10;Description automatically generated">
            <a:extLst>
              <a:ext uri="{FF2B5EF4-FFF2-40B4-BE49-F238E27FC236}">
                <a16:creationId xmlns:a16="http://schemas.microsoft.com/office/drawing/2014/main" id="{01C1BA07-59C2-0823-DE0C-0E205A78DACB}"/>
              </a:ext>
            </a:extLst>
          </p:cNvPr>
          <p:cNvPicPr>
            <a:picLocks noChangeAspect="1"/>
          </p:cNvPicPr>
          <p:nvPr/>
        </p:nvPicPr>
        <p:blipFill>
          <a:blip r:embed="rId3"/>
          <a:stretch>
            <a:fillRect/>
          </a:stretch>
        </p:blipFill>
        <p:spPr>
          <a:xfrm>
            <a:off x="2421108" y="388953"/>
            <a:ext cx="4301784" cy="6080093"/>
          </a:xfrm>
          <a:prstGeom prst="rect">
            <a:avLst/>
          </a:prstGeom>
          <a:ln w="12700">
            <a:solidFill>
              <a:schemeClr val="bg1"/>
            </a:solidFill>
          </a:ln>
        </p:spPr>
      </p:pic>
    </p:spTree>
    <p:extLst>
      <p:ext uri="{BB962C8B-B14F-4D97-AF65-F5344CB8AC3E}">
        <p14:creationId xmlns:p14="http://schemas.microsoft.com/office/powerpoint/2010/main" val="42207869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B07CEDDD-3ED4-6789-F52D-DB6AE0A286A4}"/>
              </a:ext>
            </a:extLst>
          </p:cNvPr>
          <p:cNvPicPr>
            <a:picLocks noGrp="1" noChangeAspect="1"/>
          </p:cNvPicPr>
          <p:nvPr>
            <p:ph idx="1"/>
          </p:nvPr>
        </p:nvPicPr>
        <p:blipFill>
          <a:blip r:embed="rId3"/>
          <a:stretch>
            <a:fillRect/>
          </a:stretch>
        </p:blipFill>
        <p:spPr>
          <a:xfrm>
            <a:off x="2028008" y="813571"/>
            <a:ext cx="5087984" cy="5087984"/>
          </a:xfrm>
        </p:spPr>
      </p:pic>
    </p:spTree>
    <p:extLst>
      <p:ext uri="{BB962C8B-B14F-4D97-AF65-F5344CB8AC3E}">
        <p14:creationId xmlns:p14="http://schemas.microsoft.com/office/powerpoint/2010/main" val="260772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HOMO SAPIENS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6818232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ook cover of a green book&#10;&#10;Description automatically generated">
            <a:extLst>
              <a:ext uri="{FF2B5EF4-FFF2-40B4-BE49-F238E27FC236}">
                <a16:creationId xmlns:a16="http://schemas.microsoft.com/office/drawing/2014/main" id="{1F67DCD0-F3DA-D9B9-0974-A16E4418AA46}"/>
              </a:ext>
            </a:extLst>
          </p:cNvPr>
          <p:cNvPicPr>
            <a:picLocks noGrp="1" noChangeAspect="1"/>
          </p:cNvPicPr>
          <p:nvPr>
            <p:ph idx="1"/>
          </p:nvPr>
        </p:nvPicPr>
        <p:blipFill>
          <a:blip r:embed="rId3"/>
          <a:stretch>
            <a:fillRect/>
          </a:stretch>
        </p:blipFill>
        <p:spPr>
          <a:xfrm>
            <a:off x="2494259" y="222609"/>
            <a:ext cx="4155482" cy="6412781"/>
          </a:xfrm>
        </p:spPr>
      </p:pic>
    </p:spTree>
    <p:extLst>
      <p:ext uri="{BB962C8B-B14F-4D97-AF65-F5344CB8AC3E}">
        <p14:creationId xmlns:p14="http://schemas.microsoft.com/office/powerpoint/2010/main" val="2473272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black background with white text&#10;&#10;Description automatically generated">
            <a:extLst>
              <a:ext uri="{FF2B5EF4-FFF2-40B4-BE49-F238E27FC236}">
                <a16:creationId xmlns:a16="http://schemas.microsoft.com/office/drawing/2014/main" id="{36F1B7DF-7818-E5DB-4D61-EF8A6BA88408}"/>
              </a:ext>
            </a:extLst>
          </p:cNvPr>
          <p:cNvPicPr>
            <a:picLocks noGrp="1" noChangeAspect="1"/>
          </p:cNvPicPr>
          <p:nvPr>
            <p:ph idx="1"/>
          </p:nvPr>
        </p:nvPicPr>
        <p:blipFill>
          <a:blip r:embed="rId3"/>
          <a:stretch>
            <a:fillRect/>
          </a:stretch>
        </p:blipFill>
        <p:spPr>
          <a:xfrm>
            <a:off x="838200" y="1955800"/>
            <a:ext cx="7467600" cy="2946400"/>
          </a:xfrm>
        </p:spPr>
      </p:pic>
    </p:spTree>
    <p:extLst>
      <p:ext uri="{BB962C8B-B14F-4D97-AF65-F5344CB8AC3E}">
        <p14:creationId xmlns:p14="http://schemas.microsoft.com/office/powerpoint/2010/main" val="1363017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1353"/>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MØTER VI KUNSTIG INTELLIGENS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MED VÅR EGEN INTELLIGENS?</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134719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SKADE</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RESSURSER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27249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FFFF00"/>
                </a:solidFill>
                <a:latin typeface="Bebas Neue" panose="020B0606020202050201" pitchFamily="34" charset="0"/>
                <a:cs typeface="Montserrat SemiBold"/>
              </a:rPr>
              <a:t>&gt; NARRATIVER &lt;</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SKADE</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RESSURSER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280478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&gt; HYPE OG TEATER &lt;</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SKADE</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RESSURSER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562128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&gt; ALTERNATIVKOSTNAD &lt;</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SKADE</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RESSURSER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775222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&gt; SKADE &lt;</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RESSURSER</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091241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D5F68A-7325-BC23-EFAE-8C8B8AD97932}"/>
              </a:ext>
            </a:extLst>
          </p:cNvPr>
          <p:cNvSpPr>
            <a:spLocks noGrp="1"/>
          </p:cNvSpPr>
          <p:nvPr>
            <p:ph idx="1"/>
          </p:nvPr>
        </p:nvSpPr>
        <p:spPr>
          <a:xfrm>
            <a:off x="0" y="215153"/>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AGENDA</a:t>
            </a:r>
          </a:p>
        </p:txBody>
      </p:sp>
      <p:sp>
        <p:nvSpPr>
          <p:cNvPr id="7" name="Content Placeholder 2">
            <a:extLst>
              <a:ext uri="{FF2B5EF4-FFF2-40B4-BE49-F238E27FC236}">
                <a16:creationId xmlns:a16="http://schemas.microsoft.com/office/drawing/2014/main" id="{BC3F656A-E0CD-938E-9E6D-812DB0914184}"/>
              </a:ext>
            </a:extLst>
          </p:cNvPr>
          <p:cNvSpPr txBox="1">
            <a:spLocks/>
          </p:cNvSpPr>
          <p:nvPr/>
        </p:nvSpPr>
        <p:spPr>
          <a:xfrm>
            <a:off x="0" y="16072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NARRATIVER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HYPE OG TEATER</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ALTERNATIVKOSTNAD</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SKADE</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&gt; RESSURSER &lt;</a:t>
            </a:r>
            <a:br>
              <a:rPr lang="nb-NO" sz="6000" dirty="0">
                <a:solidFill>
                  <a:schemeClr val="bg1"/>
                </a:solidFill>
                <a:latin typeface="Bebas Neue" panose="020B0606020202050201" pitchFamily="34" charset="0"/>
                <a:cs typeface="Montserrat SemiBold"/>
              </a:rPr>
            </a:b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37156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INNRAMMING</a:t>
            </a:r>
          </a:p>
        </p:txBody>
      </p:sp>
    </p:spTree>
    <p:extLst>
      <p:ext uri="{BB962C8B-B14F-4D97-AF65-F5344CB8AC3E}">
        <p14:creationId xmlns:p14="http://schemas.microsoft.com/office/powerpoint/2010/main" val="513852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PARKERING AV DUSTESPØRSMÅL</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549456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ER DU FOR ELLER MOT AI?</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40059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ER AI BRA ELLER DÅRLIG?</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360732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ER AI HYPE ELLER NYTTIG?</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163744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HAR AI KOMMET FOR Å BLI?</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235373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ER AI EN FLOPP?</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5499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ER GENAI EN FLOPP?</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39934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HVA ER AI?</a:t>
            </a:r>
          </a:p>
        </p:txBody>
      </p:sp>
    </p:spTree>
    <p:extLst>
      <p:ext uri="{BB962C8B-B14F-4D97-AF65-F5344CB8AC3E}">
        <p14:creationId xmlns:p14="http://schemas.microsoft.com/office/powerpoint/2010/main" val="480070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AI SOM TEKNOLOGI</a:t>
            </a:r>
          </a:p>
        </p:txBody>
      </p:sp>
      <p:sp>
        <p:nvSpPr>
          <p:cNvPr id="3" name="Content Placeholder 2">
            <a:extLst>
              <a:ext uri="{FF2B5EF4-FFF2-40B4-BE49-F238E27FC236}">
                <a16:creationId xmlns:a16="http://schemas.microsoft.com/office/drawing/2014/main" id="{A993C39F-F1ED-40C8-BEEC-2305A208E380}"/>
              </a:ext>
            </a:extLst>
          </p:cNvPr>
          <p:cNvSpPr txBox="1">
            <a:spLocks/>
          </p:cNvSpPr>
          <p:nvPr/>
        </p:nvSpPr>
        <p:spPr>
          <a:xfrm>
            <a:off x="-2483224" y="508111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err="1">
                <a:solidFill>
                  <a:schemeClr val="bg1"/>
                </a:solidFill>
                <a:latin typeface="Bebas Neue" panose="020B0606020202050201" pitchFamily="34" charset="0"/>
                <a:cs typeface="Montserrat SemiBold"/>
              </a:rPr>
              <a:t>genai</a:t>
            </a:r>
            <a:endParaRPr lang="nb-NO" sz="4000" dirty="0">
              <a:solidFill>
                <a:schemeClr val="bg1"/>
              </a:solidFill>
              <a:latin typeface="Bebas Neue" panose="020B0606020202050201" pitchFamily="34" charset="0"/>
              <a:cs typeface="Montserrat SemiBold"/>
            </a:endParaRPr>
          </a:p>
        </p:txBody>
      </p:sp>
      <p:sp>
        <p:nvSpPr>
          <p:cNvPr id="4" name="Content Placeholder 2">
            <a:extLst>
              <a:ext uri="{FF2B5EF4-FFF2-40B4-BE49-F238E27FC236}">
                <a16:creationId xmlns:a16="http://schemas.microsoft.com/office/drawing/2014/main" id="{7DB4FE92-BC44-0266-3E52-AA500A2B53DF}"/>
              </a:ext>
            </a:extLst>
          </p:cNvPr>
          <p:cNvSpPr txBox="1">
            <a:spLocks/>
          </p:cNvSpPr>
          <p:nvPr/>
        </p:nvSpPr>
        <p:spPr>
          <a:xfrm>
            <a:off x="3030070" y="85026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SemiBold"/>
              </a:rPr>
              <a:t>AGI</a:t>
            </a:r>
          </a:p>
        </p:txBody>
      </p:sp>
      <p:sp>
        <p:nvSpPr>
          <p:cNvPr id="5" name="Content Placeholder 2">
            <a:extLst>
              <a:ext uri="{FF2B5EF4-FFF2-40B4-BE49-F238E27FC236}">
                <a16:creationId xmlns:a16="http://schemas.microsoft.com/office/drawing/2014/main" id="{ECDACC7D-7387-00AD-1EAA-D4BDD032B1A9}"/>
              </a:ext>
            </a:extLst>
          </p:cNvPr>
          <p:cNvSpPr txBox="1">
            <a:spLocks/>
          </p:cNvSpPr>
          <p:nvPr/>
        </p:nvSpPr>
        <p:spPr>
          <a:xfrm>
            <a:off x="2344270" y="4614183"/>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SemiBold"/>
              </a:rPr>
              <a:t>MASKINLÆRING</a:t>
            </a:r>
          </a:p>
        </p:txBody>
      </p:sp>
      <p:sp>
        <p:nvSpPr>
          <p:cNvPr id="6" name="Content Placeholder 2">
            <a:extLst>
              <a:ext uri="{FF2B5EF4-FFF2-40B4-BE49-F238E27FC236}">
                <a16:creationId xmlns:a16="http://schemas.microsoft.com/office/drawing/2014/main" id="{75844A0E-4A9B-100D-88B5-560E54D350E4}"/>
              </a:ext>
            </a:extLst>
          </p:cNvPr>
          <p:cNvSpPr txBox="1">
            <a:spLocks/>
          </p:cNvSpPr>
          <p:nvPr/>
        </p:nvSpPr>
        <p:spPr>
          <a:xfrm>
            <a:off x="-1703294" y="114984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SemiBold"/>
              </a:rPr>
              <a:t>EKSPERTSYSTEMER</a:t>
            </a:r>
          </a:p>
        </p:txBody>
      </p:sp>
      <p:sp>
        <p:nvSpPr>
          <p:cNvPr id="7" name="Content Placeholder 2">
            <a:extLst>
              <a:ext uri="{FF2B5EF4-FFF2-40B4-BE49-F238E27FC236}">
                <a16:creationId xmlns:a16="http://schemas.microsoft.com/office/drawing/2014/main" id="{D7517F42-18B0-51D0-EE01-07DC7AF5AF13}"/>
              </a:ext>
            </a:extLst>
          </p:cNvPr>
          <p:cNvSpPr txBox="1">
            <a:spLocks/>
          </p:cNvSpPr>
          <p:nvPr/>
        </p:nvSpPr>
        <p:spPr>
          <a:xfrm>
            <a:off x="1470211" y="564932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SemiBold"/>
              </a:rPr>
              <a:t>NEVRALE NETTVERK</a:t>
            </a:r>
          </a:p>
        </p:txBody>
      </p:sp>
      <p:sp>
        <p:nvSpPr>
          <p:cNvPr id="8" name="Content Placeholder 2">
            <a:extLst>
              <a:ext uri="{FF2B5EF4-FFF2-40B4-BE49-F238E27FC236}">
                <a16:creationId xmlns:a16="http://schemas.microsoft.com/office/drawing/2014/main" id="{248EC411-CCDD-DE4A-DFBD-F6564BF339B3}"/>
              </a:ext>
            </a:extLst>
          </p:cNvPr>
          <p:cNvSpPr txBox="1">
            <a:spLocks/>
          </p:cNvSpPr>
          <p:nvPr/>
        </p:nvSpPr>
        <p:spPr>
          <a:xfrm>
            <a:off x="-493059" y="23467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SemiBold"/>
              </a:rPr>
              <a:t>SPRÅKPROSESSERING</a:t>
            </a:r>
          </a:p>
        </p:txBody>
      </p:sp>
      <p:sp>
        <p:nvSpPr>
          <p:cNvPr id="9" name="Content Placeholder 2">
            <a:extLst>
              <a:ext uri="{FF2B5EF4-FFF2-40B4-BE49-F238E27FC236}">
                <a16:creationId xmlns:a16="http://schemas.microsoft.com/office/drawing/2014/main" id="{9B43AC0A-7F6A-D6C8-AE4D-CA2B7DE0E095}"/>
              </a:ext>
            </a:extLst>
          </p:cNvPr>
          <p:cNvSpPr txBox="1">
            <a:spLocks/>
          </p:cNvSpPr>
          <p:nvPr/>
        </p:nvSpPr>
        <p:spPr>
          <a:xfrm>
            <a:off x="2088776" y="181391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SemiBold"/>
              </a:rPr>
              <a:t>MØNSTERGJENKJENNING</a:t>
            </a:r>
          </a:p>
        </p:txBody>
      </p:sp>
      <p:sp>
        <p:nvSpPr>
          <p:cNvPr id="10" name="Content Placeholder 2">
            <a:extLst>
              <a:ext uri="{FF2B5EF4-FFF2-40B4-BE49-F238E27FC236}">
                <a16:creationId xmlns:a16="http://schemas.microsoft.com/office/drawing/2014/main" id="{D5C5F211-B05D-A210-F08A-35CDBA0914AF}"/>
              </a:ext>
            </a:extLst>
          </p:cNvPr>
          <p:cNvSpPr txBox="1">
            <a:spLocks/>
          </p:cNvSpPr>
          <p:nvPr/>
        </p:nvSpPr>
        <p:spPr>
          <a:xfrm>
            <a:off x="-2227730" y="414724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SemiBold"/>
              </a:rPr>
              <a:t>ANBEFALINGSSYSTEMER</a:t>
            </a:r>
          </a:p>
        </p:txBody>
      </p:sp>
      <p:sp>
        <p:nvSpPr>
          <p:cNvPr id="11" name="Content Placeholder 2">
            <a:extLst>
              <a:ext uri="{FF2B5EF4-FFF2-40B4-BE49-F238E27FC236}">
                <a16:creationId xmlns:a16="http://schemas.microsoft.com/office/drawing/2014/main" id="{68CEB62C-E989-C130-CEF6-AF86A92C286A}"/>
              </a:ext>
            </a:extLst>
          </p:cNvPr>
          <p:cNvSpPr txBox="1">
            <a:spLocks/>
          </p:cNvSpPr>
          <p:nvPr/>
        </p:nvSpPr>
        <p:spPr>
          <a:xfrm>
            <a:off x="-2227730" y="597095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SemiBold"/>
              </a:rPr>
              <a:t>SELVKJØRENDE BILER</a:t>
            </a:r>
          </a:p>
        </p:txBody>
      </p:sp>
      <p:sp>
        <p:nvSpPr>
          <p:cNvPr id="12" name="Content Placeholder 2">
            <a:extLst>
              <a:ext uri="{FF2B5EF4-FFF2-40B4-BE49-F238E27FC236}">
                <a16:creationId xmlns:a16="http://schemas.microsoft.com/office/drawing/2014/main" id="{3F913A0C-1B4F-6662-E798-EB02268A8B58}"/>
              </a:ext>
            </a:extLst>
          </p:cNvPr>
          <p:cNvSpPr txBox="1">
            <a:spLocks/>
          </p:cNvSpPr>
          <p:nvPr/>
        </p:nvSpPr>
        <p:spPr>
          <a:xfrm>
            <a:off x="-2483224" y="219427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SemiBold"/>
              </a:rPr>
              <a:t>SJAKKMOTORER</a:t>
            </a:r>
          </a:p>
        </p:txBody>
      </p:sp>
      <p:sp>
        <p:nvSpPr>
          <p:cNvPr id="14" name="Freeform 13">
            <a:extLst>
              <a:ext uri="{FF2B5EF4-FFF2-40B4-BE49-F238E27FC236}">
                <a16:creationId xmlns:a16="http://schemas.microsoft.com/office/drawing/2014/main" id="{1FF6596D-38C4-4409-50BB-E58652C944AD}"/>
              </a:ext>
            </a:extLst>
          </p:cNvPr>
          <p:cNvSpPr/>
          <p:nvPr/>
        </p:nvSpPr>
        <p:spPr>
          <a:xfrm>
            <a:off x="1473538" y="5028199"/>
            <a:ext cx="1297142" cy="745343"/>
          </a:xfrm>
          <a:custGeom>
            <a:avLst/>
            <a:gdLst>
              <a:gd name="connsiteX0" fmla="*/ 45980 w 1297142"/>
              <a:gd name="connsiteY0" fmla="*/ 579225 h 745343"/>
              <a:gd name="connsiteX1" fmla="*/ 99768 w 1297142"/>
              <a:gd name="connsiteY1" fmla="*/ 95130 h 745343"/>
              <a:gd name="connsiteX2" fmla="*/ 1054509 w 1297142"/>
              <a:gd name="connsiteY2" fmla="*/ 27895 h 745343"/>
              <a:gd name="connsiteX3" fmla="*/ 1296556 w 1297142"/>
              <a:gd name="connsiteY3" fmla="*/ 431307 h 745343"/>
              <a:gd name="connsiteX4" fmla="*/ 1014168 w 1297142"/>
              <a:gd name="connsiteY4" fmla="*/ 727142 h 745343"/>
              <a:gd name="connsiteX5" fmla="*/ 247686 w 1297142"/>
              <a:gd name="connsiteY5" fmla="*/ 700248 h 745343"/>
              <a:gd name="connsiteX6" fmla="*/ 45980 w 1297142"/>
              <a:gd name="connsiteY6" fmla="*/ 579225 h 74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7142" h="745343">
                <a:moveTo>
                  <a:pt x="45980" y="579225"/>
                </a:moveTo>
                <a:cubicBezTo>
                  <a:pt x="21327" y="478372"/>
                  <a:pt x="-68320" y="187018"/>
                  <a:pt x="99768" y="95130"/>
                </a:cubicBezTo>
                <a:cubicBezTo>
                  <a:pt x="267856" y="3242"/>
                  <a:pt x="855044" y="-28135"/>
                  <a:pt x="1054509" y="27895"/>
                </a:cubicBezTo>
                <a:cubicBezTo>
                  <a:pt x="1253974" y="83924"/>
                  <a:pt x="1303279" y="314766"/>
                  <a:pt x="1296556" y="431307"/>
                </a:cubicBezTo>
                <a:cubicBezTo>
                  <a:pt x="1289833" y="547848"/>
                  <a:pt x="1188980" y="682319"/>
                  <a:pt x="1014168" y="727142"/>
                </a:cubicBezTo>
                <a:cubicBezTo>
                  <a:pt x="839356" y="771965"/>
                  <a:pt x="406809" y="722660"/>
                  <a:pt x="247686" y="700248"/>
                </a:cubicBezTo>
                <a:cubicBezTo>
                  <a:pt x="88563" y="677836"/>
                  <a:pt x="70633" y="680078"/>
                  <a:pt x="45980" y="579225"/>
                </a:cubicBezTo>
                <a:close/>
              </a:path>
            </a:pathLst>
          </a:custGeom>
          <a:noFill/>
          <a:ln w="44450">
            <a:solidFill>
              <a:srgbClr val="FC00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eeform 14">
            <a:extLst>
              <a:ext uri="{FF2B5EF4-FFF2-40B4-BE49-F238E27FC236}">
                <a16:creationId xmlns:a16="http://schemas.microsoft.com/office/drawing/2014/main" id="{A98939F3-0DBC-B532-FAE9-4555A5FC7229}"/>
              </a:ext>
            </a:extLst>
          </p:cNvPr>
          <p:cNvSpPr/>
          <p:nvPr/>
        </p:nvSpPr>
        <p:spPr>
          <a:xfrm>
            <a:off x="7013794" y="750722"/>
            <a:ext cx="1266197" cy="766690"/>
          </a:xfrm>
          <a:custGeom>
            <a:avLst/>
            <a:gdLst>
              <a:gd name="connsiteX0" fmla="*/ 193830 w 1266197"/>
              <a:gd name="connsiteY0" fmla="*/ 715007 h 766690"/>
              <a:gd name="connsiteX1" fmla="*/ 5571 w 1266197"/>
              <a:gd name="connsiteY1" fmla="*/ 432619 h 766690"/>
              <a:gd name="connsiteX2" fmla="*/ 355194 w 1266197"/>
              <a:gd name="connsiteY2" fmla="*/ 15760 h 766690"/>
              <a:gd name="connsiteX3" fmla="*/ 1081335 w 1266197"/>
              <a:gd name="connsiteY3" fmla="*/ 123337 h 766690"/>
              <a:gd name="connsiteX4" fmla="*/ 1256147 w 1266197"/>
              <a:gd name="connsiteY4" fmla="*/ 459513 h 766690"/>
              <a:gd name="connsiteX5" fmla="*/ 866182 w 1266197"/>
              <a:gd name="connsiteY5" fmla="*/ 741902 h 766690"/>
              <a:gd name="connsiteX6" fmla="*/ 193830 w 1266197"/>
              <a:gd name="connsiteY6" fmla="*/ 715007 h 76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6197" h="766690">
                <a:moveTo>
                  <a:pt x="193830" y="715007"/>
                </a:moveTo>
                <a:cubicBezTo>
                  <a:pt x="50395" y="663460"/>
                  <a:pt x="-21323" y="549160"/>
                  <a:pt x="5571" y="432619"/>
                </a:cubicBezTo>
                <a:cubicBezTo>
                  <a:pt x="32465" y="316078"/>
                  <a:pt x="175900" y="67307"/>
                  <a:pt x="355194" y="15760"/>
                </a:cubicBezTo>
                <a:cubicBezTo>
                  <a:pt x="534488" y="-35787"/>
                  <a:pt x="931176" y="49378"/>
                  <a:pt x="1081335" y="123337"/>
                </a:cubicBezTo>
                <a:cubicBezTo>
                  <a:pt x="1231494" y="197296"/>
                  <a:pt x="1292006" y="356419"/>
                  <a:pt x="1256147" y="459513"/>
                </a:cubicBezTo>
                <a:cubicBezTo>
                  <a:pt x="1220288" y="562607"/>
                  <a:pt x="1040994" y="697079"/>
                  <a:pt x="866182" y="741902"/>
                </a:cubicBezTo>
                <a:cubicBezTo>
                  <a:pt x="691370" y="786725"/>
                  <a:pt x="337265" y="766554"/>
                  <a:pt x="193830" y="715007"/>
                </a:cubicBezTo>
                <a:close/>
              </a:path>
            </a:pathLst>
          </a:custGeom>
          <a:noFill/>
          <a:ln w="44450">
            <a:solidFill>
              <a:srgbClr val="FC00C9"/>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8873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AI SOM KONSEPT</a:t>
            </a:r>
          </a:p>
        </p:txBody>
      </p:sp>
    </p:spTree>
    <p:extLst>
      <p:ext uri="{BB962C8B-B14F-4D97-AF65-F5344CB8AC3E}">
        <p14:creationId xmlns:p14="http://schemas.microsoft.com/office/powerpoint/2010/main" val="1288594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FOR</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MOT</a:t>
            </a:r>
          </a:p>
        </p:txBody>
      </p:sp>
    </p:spTree>
    <p:extLst>
      <p:ext uri="{BB962C8B-B14F-4D97-AF65-F5344CB8AC3E}">
        <p14:creationId xmlns:p14="http://schemas.microsoft.com/office/powerpoint/2010/main" val="412796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INTELLIGENS SOM ABSTRAKSJON</a:t>
            </a:r>
          </a:p>
        </p:txBody>
      </p:sp>
    </p:spTree>
    <p:extLst>
      <p:ext uri="{BB962C8B-B14F-4D97-AF65-F5344CB8AC3E}">
        <p14:creationId xmlns:p14="http://schemas.microsoft.com/office/powerpoint/2010/main" val="250517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INTELLIGENS SOM METAFOR</a:t>
            </a:r>
          </a:p>
        </p:txBody>
      </p:sp>
    </p:spTree>
    <p:extLst>
      <p:ext uri="{BB962C8B-B14F-4D97-AF65-F5344CB8AC3E}">
        <p14:creationId xmlns:p14="http://schemas.microsoft.com/office/powerpoint/2010/main" val="719096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0F3B21D-AFD1-4483-1BF0-6023274A62CF}"/>
              </a:ext>
            </a:extLst>
          </p:cNvPr>
          <p:cNvSpPr txBox="1">
            <a:spLocks/>
          </p:cNvSpPr>
          <p:nvPr/>
        </p:nvSpPr>
        <p:spPr>
          <a:xfrm>
            <a:off x="-1" y="250824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KAN VI LAGE EN MASKIN SOM ER SMARTERE ENN MENNESKER?</a:t>
            </a:r>
            <a:endParaRPr lang="nb-NO" sz="6000" dirty="0">
              <a:solidFill>
                <a:srgbClr val="FFFF00"/>
              </a:solidFill>
              <a:latin typeface="Bebas Neue" panose="020B0606020202050201" pitchFamily="34" charset="0"/>
              <a:cs typeface="Montserrat SemiBold"/>
            </a:endParaRPr>
          </a:p>
        </p:txBody>
      </p:sp>
      <p:sp>
        <p:nvSpPr>
          <p:cNvPr id="2" name="Content Placeholder 2">
            <a:extLst>
              <a:ext uri="{FF2B5EF4-FFF2-40B4-BE49-F238E27FC236}">
                <a16:creationId xmlns:a16="http://schemas.microsoft.com/office/drawing/2014/main" id="{B7BC7811-1B05-80C8-BF29-C76F0CA78670}"/>
              </a:ext>
            </a:extLst>
          </p:cNvPr>
          <p:cNvSpPr txBox="1">
            <a:spLocks/>
          </p:cNvSpPr>
          <p:nvPr/>
        </p:nvSpPr>
        <p:spPr>
          <a:xfrm rot="19900604">
            <a:off x="-804664" y="3126783"/>
            <a:ext cx="10757936" cy="459071"/>
          </a:xfrm>
          <a:prstGeom prst="rect">
            <a:avLst/>
          </a:prstGeom>
          <a:solidFill>
            <a:schemeClr val="bg1">
              <a:alpha val="74000"/>
            </a:schemeClr>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rgbClr val="FF0000"/>
                </a:solidFill>
                <a:latin typeface="Bebas Neue" panose="020B0606020202050201" pitchFamily="34" charset="0"/>
                <a:cs typeface="Montserrat SemiBold"/>
              </a:rPr>
              <a:t>DUSTESPØRSMÅL</a:t>
            </a:r>
          </a:p>
        </p:txBody>
      </p:sp>
    </p:spTree>
    <p:extLst>
      <p:ext uri="{BB962C8B-B14F-4D97-AF65-F5344CB8AC3E}">
        <p14:creationId xmlns:p14="http://schemas.microsoft.com/office/powerpoint/2010/main" val="237355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NARRATIVER</a:t>
            </a:r>
          </a:p>
        </p:txBody>
      </p:sp>
    </p:spTree>
    <p:extLst>
      <p:ext uri="{BB962C8B-B14F-4D97-AF65-F5344CB8AC3E}">
        <p14:creationId xmlns:p14="http://schemas.microsoft.com/office/powerpoint/2010/main" val="255318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REVOLUSJONS-NARRATIVET</a:t>
            </a:r>
          </a:p>
        </p:txBody>
      </p:sp>
    </p:spTree>
    <p:extLst>
      <p:ext uri="{BB962C8B-B14F-4D97-AF65-F5344CB8AC3E}">
        <p14:creationId xmlns:p14="http://schemas.microsoft.com/office/powerpoint/2010/main" val="4085865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«AI ENDRER ALT»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836483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TOG-NARRATIVET</a:t>
            </a:r>
          </a:p>
        </p:txBody>
      </p:sp>
    </p:spTree>
    <p:extLst>
      <p:ext uri="{BB962C8B-B14F-4D97-AF65-F5344CB8AC3E}">
        <p14:creationId xmlns:p14="http://schemas.microsoft.com/office/powerpoint/2010/main" val="2833781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«TOGET GÅR, IKKE BLI STÅENDE IGJEN!»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07284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«VI HAR IKKE TID TIL Å TENKE!»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670709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HASTER DET EGENTLIG?</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118902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OPTIMIST</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PESSIMIST</a:t>
            </a:r>
          </a:p>
        </p:txBody>
      </p:sp>
    </p:spTree>
    <p:extLst>
      <p:ext uri="{BB962C8B-B14F-4D97-AF65-F5344CB8AC3E}">
        <p14:creationId xmlns:p14="http://schemas.microsoft.com/office/powerpoint/2010/main" val="1356135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FARTS-NARRATIVET</a:t>
            </a:r>
          </a:p>
        </p:txBody>
      </p:sp>
    </p:spTree>
    <p:extLst>
      <p:ext uri="{BB962C8B-B14F-4D97-AF65-F5344CB8AC3E}">
        <p14:creationId xmlns:p14="http://schemas.microsoft.com/office/powerpoint/2010/main" val="3792463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«DET SKJER NOE NYTT HELE TIDEN»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082170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V-NEXT-NARRATIVET</a:t>
            </a:r>
          </a:p>
        </p:txBody>
      </p:sp>
    </p:spTree>
    <p:extLst>
      <p:ext uri="{BB962C8B-B14F-4D97-AF65-F5344CB8AC3E}">
        <p14:creationId xmlns:p14="http://schemas.microsoft.com/office/powerpoint/2010/main" val="3024769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1983812"/>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«EVENTUELLE PROBLEMER LØSES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I NESTE VERSJON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(ELLER NESTE (ELLER NESTE))»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76294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EKSTRAPOLERINGS-NARRATIVET</a:t>
            </a:r>
          </a:p>
        </p:txBody>
      </p:sp>
    </p:spTree>
    <p:extLst>
      <p:ext uri="{BB962C8B-B14F-4D97-AF65-F5344CB8AC3E}">
        <p14:creationId xmlns:p14="http://schemas.microsoft.com/office/powerpoint/2010/main" val="746558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«UTVIKLINGEN VIL VÆRE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LINEÆR ELLER SUPERLINEÆR»</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978362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a function&#10;&#10;Description automatically generated">
            <a:extLst>
              <a:ext uri="{FF2B5EF4-FFF2-40B4-BE49-F238E27FC236}">
                <a16:creationId xmlns:a16="http://schemas.microsoft.com/office/drawing/2014/main" id="{300EF389-1ADE-95FC-D6E5-56E4ECC99C7D}"/>
              </a:ext>
            </a:extLst>
          </p:cNvPr>
          <p:cNvPicPr>
            <a:picLocks noGrp="1" noChangeAspect="1"/>
          </p:cNvPicPr>
          <p:nvPr>
            <p:ph idx="1"/>
          </p:nvPr>
        </p:nvPicPr>
        <p:blipFill>
          <a:blip r:embed="rId3"/>
          <a:stretch>
            <a:fillRect/>
          </a:stretch>
        </p:blipFill>
        <p:spPr>
          <a:xfrm>
            <a:off x="1123686" y="0"/>
            <a:ext cx="6896627" cy="6858803"/>
          </a:xfrm>
        </p:spPr>
      </p:pic>
    </p:spTree>
    <p:extLst>
      <p:ext uri="{BB962C8B-B14F-4D97-AF65-F5344CB8AC3E}">
        <p14:creationId xmlns:p14="http://schemas.microsoft.com/office/powerpoint/2010/main" val="443071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SMARTING-NARRATIVET</a:t>
            </a:r>
          </a:p>
        </p:txBody>
      </p:sp>
    </p:spTree>
    <p:extLst>
      <p:ext uri="{BB962C8B-B14F-4D97-AF65-F5344CB8AC3E}">
        <p14:creationId xmlns:p14="http://schemas.microsoft.com/office/powerpoint/2010/main" val="2146268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«SÅ SMARTE FOLK KAN IKKE TA FEIL»</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411840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erson in a blue shirt&#10;&#10;Description automatically generated">
            <a:extLst>
              <a:ext uri="{FF2B5EF4-FFF2-40B4-BE49-F238E27FC236}">
                <a16:creationId xmlns:a16="http://schemas.microsoft.com/office/drawing/2014/main" id="{A7E15B04-89A3-1140-8350-3CCE53CC5BAA}"/>
              </a:ext>
            </a:extLst>
          </p:cNvPr>
          <p:cNvPicPr>
            <a:picLocks noGrp="1" noChangeAspect="1"/>
          </p:cNvPicPr>
          <p:nvPr>
            <p:ph idx="1"/>
          </p:nvPr>
        </p:nvPicPr>
        <p:blipFill>
          <a:blip r:embed="rId3"/>
          <a:stretch>
            <a:fillRect/>
          </a:stretch>
        </p:blipFill>
        <p:spPr>
          <a:xfrm>
            <a:off x="-6002" y="885299"/>
            <a:ext cx="9150002" cy="5087401"/>
          </a:xfrm>
        </p:spPr>
      </p:pic>
    </p:spTree>
    <p:extLst>
      <p:ext uri="{BB962C8B-B14F-4D97-AF65-F5344CB8AC3E}">
        <p14:creationId xmlns:p14="http://schemas.microsoft.com/office/powerpoint/2010/main" val="68001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SOLAN</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LUDVIG</a:t>
            </a:r>
          </a:p>
        </p:txBody>
      </p:sp>
    </p:spTree>
    <p:extLst>
      <p:ext uri="{BB962C8B-B14F-4D97-AF65-F5344CB8AC3E}">
        <p14:creationId xmlns:p14="http://schemas.microsoft.com/office/powerpoint/2010/main" val="4094186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AGI-NARRATIVET</a:t>
            </a:r>
          </a:p>
        </p:txBody>
      </p:sp>
    </p:spTree>
    <p:extLst>
      <p:ext uri="{BB962C8B-B14F-4D97-AF65-F5344CB8AC3E}">
        <p14:creationId xmlns:p14="http://schemas.microsoft.com/office/powerpoint/2010/main" val="80291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1983812"/>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«KUNSTIG GENERELL INTELLIGENS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ER BARE NOEN ÅR UNNA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(DET ER NESTEN LITT SKUMMELT)»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936736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1089213" y="2935913"/>
            <a:ext cx="3079376" cy="617746"/>
          </a:xfrm>
        </p:spPr>
        <p:txBody>
          <a:bodyPr>
            <a:noAutofit/>
          </a:bodyPr>
          <a:lstStyle/>
          <a:p>
            <a:pPr marL="0" indent="0" algn="ctr">
              <a:buNone/>
            </a:pPr>
            <a:r>
              <a:rPr lang="nb-NO" sz="6000" dirty="0" err="1">
                <a:solidFill>
                  <a:schemeClr val="bg1"/>
                </a:solidFill>
                <a:latin typeface="Bebas Neue" panose="020B0606020202050201" pitchFamily="34" charset="0"/>
                <a:cs typeface="Montserrat SemiBold"/>
              </a:rPr>
              <a:t>genai</a:t>
            </a:r>
            <a:r>
              <a:rPr lang="nb-NO" sz="6000" dirty="0">
                <a:solidFill>
                  <a:srgbClr val="00FF00"/>
                </a:solidFill>
                <a:latin typeface="Bebas Neue" panose="020B0606020202050201" pitchFamily="34" charset="0"/>
                <a:cs typeface="Montserrat SemiBold"/>
              </a:rPr>
              <a:t> </a:t>
            </a:r>
          </a:p>
        </p:txBody>
      </p:sp>
      <p:sp>
        <p:nvSpPr>
          <p:cNvPr id="3" name="Content Placeholder 2">
            <a:extLst>
              <a:ext uri="{FF2B5EF4-FFF2-40B4-BE49-F238E27FC236}">
                <a16:creationId xmlns:a16="http://schemas.microsoft.com/office/drawing/2014/main" id="{A07E3184-1C36-D76E-8D61-A60E2E6D1B63}"/>
              </a:ext>
            </a:extLst>
          </p:cNvPr>
          <p:cNvSpPr txBox="1">
            <a:spLocks/>
          </p:cNvSpPr>
          <p:nvPr/>
        </p:nvSpPr>
        <p:spPr>
          <a:xfrm>
            <a:off x="4921626" y="2935913"/>
            <a:ext cx="3079376"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AGI</a:t>
            </a:r>
            <a:r>
              <a:rPr lang="nb-NO" sz="6000" dirty="0">
                <a:solidFill>
                  <a:srgbClr val="00FF00"/>
                </a:solidFill>
                <a:latin typeface="Bebas Neue" panose="020B0606020202050201" pitchFamily="34" charset="0"/>
                <a:cs typeface="Montserrat SemiBold"/>
              </a:rPr>
              <a:t> </a:t>
            </a:r>
          </a:p>
        </p:txBody>
      </p:sp>
      <p:sp>
        <p:nvSpPr>
          <p:cNvPr id="5" name="Bue 16">
            <a:extLst>
              <a:ext uri="{FF2B5EF4-FFF2-40B4-BE49-F238E27FC236}">
                <a16:creationId xmlns:a16="http://schemas.microsoft.com/office/drawing/2014/main" id="{3CD8605D-7608-4CD2-AD12-32A8D976EEA1}"/>
              </a:ext>
            </a:extLst>
          </p:cNvPr>
          <p:cNvSpPr/>
          <p:nvPr/>
        </p:nvSpPr>
        <p:spPr>
          <a:xfrm rot="18912278">
            <a:off x="2693685" y="2143914"/>
            <a:ext cx="3756630" cy="3966558"/>
          </a:xfrm>
          <a:prstGeom prst="arc">
            <a:avLst/>
          </a:prstGeom>
          <a:ln w="88900">
            <a:solidFill>
              <a:srgbClr val="3DFF06"/>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6" name="Bue 16">
            <a:extLst>
              <a:ext uri="{FF2B5EF4-FFF2-40B4-BE49-F238E27FC236}">
                <a16:creationId xmlns:a16="http://schemas.microsoft.com/office/drawing/2014/main" id="{94D23A06-71D4-8B16-C036-EFE6C65F470D}"/>
              </a:ext>
            </a:extLst>
          </p:cNvPr>
          <p:cNvSpPr/>
          <p:nvPr/>
        </p:nvSpPr>
        <p:spPr>
          <a:xfrm rot="8023355">
            <a:off x="2496461" y="750109"/>
            <a:ext cx="3756630" cy="3966558"/>
          </a:xfrm>
          <a:prstGeom prst="arc">
            <a:avLst/>
          </a:prstGeom>
          <a:ln w="88900">
            <a:solidFill>
              <a:srgbClr val="3DFF06"/>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7" name="Content Placeholder 2">
            <a:extLst>
              <a:ext uri="{FF2B5EF4-FFF2-40B4-BE49-F238E27FC236}">
                <a16:creationId xmlns:a16="http://schemas.microsoft.com/office/drawing/2014/main" id="{23A060FE-7DF8-CDC7-B10A-4FFD0DD08BA3}"/>
              </a:ext>
            </a:extLst>
          </p:cNvPr>
          <p:cNvSpPr txBox="1">
            <a:spLocks/>
          </p:cNvSpPr>
          <p:nvPr/>
        </p:nvSpPr>
        <p:spPr>
          <a:xfrm>
            <a:off x="0" y="154840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chemeClr val="bg1"/>
                </a:solidFill>
                <a:latin typeface="Bebas Neue" panose="020B0606020202050201" pitchFamily="34" charset="0"/>
                <a:cs typeface="Montserrat SemiBold"/>
              </a:rPr>
              <a:t>STYRKER TROEN PÅ</a:t>
            </a:r>
            <a:endParaRPr lang="nb-NO" sz="2800" dirty="0">
              <a:solidFill>
                <a:srgbClr val="FFFF00"/>
              </a:solidFill>
              <a:latin typeface="Bebas Neue" panose="020B0606020202050201" pitchFamily="34" charset="0"/>
              <a:cs typeface="Montserrat SemiBold"/>
            </a:endParaRPr>
          </a:p>
        </p:txBody>
      </p:sp>
      <p:sp>
        <p:nvSpPr>
          <p:cNvPr id="8" name="Content Placeholder 2">
            <a:extLst>
              <a:ext uri="{FF2B5EF4-FFF2-40B4-BE49-F238E27FC236}">
                <a16:creationId xmlns:a16="http://schemas.microsoft.com/office/drawing/2014/main" id="{E0E56AE0-C42B-CCD4-0D61-E2AF0A410D93}"/>
              </a:ext>
            </a:extLst>
          </p:cNvPr>
          <p:cNvSpPr txBox="1">
            <a:spLocks/>
          </p:cNvSpPr>
          <p:nvPr/>
        </p:nvSpPr>
        <p:spPr>
          <a:xfrm>
            <a:off x="0" y="484386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chemeClr val="bg1"/>
                </a:solidFill>
                <a:latin typeface="Bebas Neue" panose="020B0606020202050201" pitchFamily="34" charset="0"/>
                <a:cs typeface="Montserrat SemiBold"/>
              </a:rPr>
              <a:t>STYRKER TROEN PÅ</a:t>
            </a:r>
            <a:endParaRPr lang="nb-NO" sz="28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09980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SINGULARITETS-NARRATIVET</a:t>
            </a:r>
          </a:p>
        </p:txBody>
      </p:sp>
    </p:spTree>
    <p:extLst>
      <p:ext uri="{BB962C8B-B14F-4D97-AF65-F5344CB8AC3E}">
        <p14:creationId xmlns:p14="http://schemas.microsoft.com/office/powerpoint/2010/main" val="2853022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15804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«NÅR VI HAR LAGET EN MASKIN SOM ER SMARTERE ENN OSS KAN DEN LAGE EN MASKIN SOM ER ENDA SMARTERE OSV OSV OSV OSV OSV OSV OSV OSV»</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308750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UNNGÅELIGHET</a:t>
            </a:r>
          </a:p>
        </p:txBody>
      </p:sp>
    </p:spTree>
    <p:extLst>
      <p:ext uri="{BB962C8B-B14F-4D97-AF65-F5344CB8AC3E}">
        <p14:creationId xmlns:p14="http://schemas.microsoft.com/office/powerpoint/2010/main" val="1155307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bird made of building blocks&#10;&#10;Description automatically generated">
            <a:extLst>
              <a:ext uri="{FF2B5EF4-FFF2-40B4-BE49-F238E27FC236}">
                <a16:creationId xmlns:a16="http://schemas.microsoft.com/office/drawing/2014/main" id="{CABAF970-D7C0-2397-549D-7C15D09B80ED}"/>
              </a:ext>
            </a:extLst>
          </p:cNvPr>
          <p:cNvPicPr>
            <a:picLocks noChangeAspect="1"/>
          </p:cNvPicPr>
          <p:nvPr/>
        </p:nvPicPr>
        <p:blipFill>
          <a:blip r:embed="rId3"/>
          <a:stretch>
            <a:fillRect/>
          </a:stretch>
        </p:blipFill>
        <p:spPr>
          <a:xfrm>
            <a:off x="685800" y="514350"/>
            <a:ext cx="7772400" cy="5829300"/>
          </a:xfrm>
          <a:prstGeom prst="rect">
            <a:avLst/>
          </a:prstGeom>
        </p:spPr>
      </p:pic>
    </p:spTree>
    <p:extLst>
      <p:ext uri="{BB962C8B-B14F-4D97-AF65-F5344CB8AC3E}">
        <p14:creationId xmlns:p14="http://schemas.microsoft.com/office/powerpoint/2010/main" val="2279729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HYPE OG DUKKETEATER</a:t>
            </a:r>
          </a:p>
        </p:txBody>
      </p:sp>
    </p:spTree>
    <p:extLst>
      <p:ext uri="{BB962C8B-B14F-4D97-AF65-F5344CB8AC3E}">
        <p14:creationId xmlns:p14="http://schemas.microsoft.com/office/powerpoint/2010/main" val="2591206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uple of electric toothbrushes&#10;&#10;Description automatically generated">
            <a:extLst>
              <a:ext uri="{FF2B5EF4-FFF2-40B4-BE49-F238E27FC236}">
                <a16:creationId xmlns:a16="http://schemas.microsoft.com/office/drawing/2014/main" id="{A666768D-9460-3B81-7220-F676071A514C}"/>
              </a:ext>
            </a:extLst>
          </p:cNvPr>
          <p:cNvPicPr>
            <a:picLocks noChangeAspect="1"/>
          </p:cNvPicPr>
          <p:nvPr/>
        </p:nvPicPr>
        <p:blipFill>
          <a:blip r:embed="rId3"/>
          <a:stretch>
            <a:fillRect/>
          </a:stretch>
        </p:blipFill>
        <p:spPr>
          <a:xfrm>
            <a:off x="0" y="1425539"/>
            <a:ext cx="9144000" cy="4006920"/>
          </a:xfrm>
          <a:prstGeom prst="rect">
            <a:avLst/>
          </a:prstGeom>
        </p:spPr>
      </p:pic>
    </p:spTree>
    <p:extLst>
      <p:ext uri="{BB962C8B-B14F-4D97-AF65-F5344CB8AC3E}">
        <p14:creationId xmlns:p14="http://schemas.microsoft.com/office/powerpoint/2010/main" val="1787095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FRI VILJE UNDER AI-BØLGEN</a:t>
            </a:r>
          </a:p>
        </p:txBody>
      </p:sp>
    </p:spTree>
    <p:extLst>
      <p:ext uri="{BB962C8B-B14F-4D97-AF65-F5344CB8AC3E}">
        <p14:creationId xmlns:p14="http://schemas.microsoft.com/office/powerpoint/2010/main" val="3427891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GLAD</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SUR</a:t>
            </a:r>
          </a:p>
        </p:txBody>
      </p:sp>
    </p:spTree>
    <p:extLst>
      <p:ext uri="{BB962C8B-B14F-4D97-AF65-F5344CB8AC3E}">
        <p14:creationId xmlns:p14="http://schemas.microsoft.com/office/powerpoint/2010/main" val="2111874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holding a large object&#10;&#10;Description automatically generated">
            <a:extLst>
              <a:ext uri="{FF2B5EF4-FFF2-40B4-BE49-F238E27FC236}">
                <a16:creationId xmlns:a16="http://schemas.microsoft.com/office/drawing/2014/main" id="{031BBE8C-612F-A77F-95B0-532884F6F913}"/>
              </a:ext>
            </a:extLst>
          </p:cNvPr>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2166965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AI-SATSNING SOM KRAV</a:t>
            </a:r>
          </a:p>
        </p:txBody>
      </p:sp>
    </p:spTree>
    <p:extLst>
      <p:ext uri="{BB962C8B-B14F-4D97-AF65-F5344CB8AC3E}">
        <p14:creationId xmlns:p14="http://schemas.microsoft.com/office/powerpoint/2010/main" val="1233973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2D1E5E-9FA2-6253-9395-F849DDDBBFE6}"/>
              </a:ext>
            </a:extLst>
          </p:cNvPr>
          <p:cNvSpPr/>
          <p:nvPr/>
        </p:nvSpPr>
        <p:spPr>
          <a:xfrm>
            <a:off x="4572000" y="1"/>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7" name="Rectangle 6">
            <a:extLst>
              <a:ext uri="{FF2B5EF4-FFF2-40B4-BE49-F238E27FC236}">
                <a16:creationId xmlns:a16="http://schemas.microsoft.com/office/drawing/2014/main" id="{3FFF5BA5-78FA-35D5-B100-672DA3FB22D3}"/>
              </a:ext>
            </a:extLst>
          </p:cNvPr>
          <p:cNvSpPr/>
          <p:nvPr/>
        </p:nvSpPr>
        <p:spPr>
          <a:xfrm>
            <a:off x="-2" y="0"/>
            <a:ext cx="4572001" cy="10219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Rectangle 7">
            <a:extLst>
              <a:ext uri="{FF2B5EF4-FFF2-40B4-BE49-F238E27FC236}">
                <a16:creationId xmlns:a16="http://schemas.microsoft.com/office/drawing/2014/main" id="{AD4B6F54-3694-F573-3C97-8DE8EB5B7C1D}"/>
              </a:ext>
            </a:extLst>
          </p:cNvPr>
          <p:cNvSpPr/>
          <p:nvPr/>
        </p:nvSpPr>
        <p:spPr>
          <a:xfrm>
            <a:off x="4572000" y="0"/>
            <a:ext cx="4572001" cy="1021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Content Placeholder 2">
            <a:extLst>
              <a:ext uri="{FF2B5EF4-FFF2-40B4-BE49-F238E27FC236}">
                <a16:creationId xmlns:a16="http://schemas.microsoft.com/office/drawing/2014/main" id="{6411B59C-F984-FD6F-F281-F47F0D3F0DCF}"/>
              </a:ext>
            </a:extLst>
          </p:cNvPr>
          <p:cNvSpPr>
            <a:spLocks noGrp="1"/>
          </p:cNvSpPr>
          <p:nvPr>
            <p:ph idx="1"/>
          </p:nvPr>
        </p:nvSpPr>
        <p:spPr>
          <a:xfrm>
            <a:off x="4571999" y="53787"/>
            <a:ext cx="4572001"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AVKASTNING</a:t>
            </a:r>
            <a:endParaRPr lang="nb-NO" sz="6000" dirty="0">
              <a:solidFill>
                <a:srgbClr val="FFFF00"/>
              </a:solidFill>
              <a:latin typeface="Bebas Neue" panose="020B0606020202050201" pitchFamily="34" charset="0"/>
              <a:cs typeface="Montserrat SemiBold"/>
            </a:endParaRPr>
          </a:p>
        </p:txBody>
      </p:sp>
      <p:sp>
        <p:nvSpPr>
          <p:cNvPr id="11" name="Content Placeholder 2">
            <a:extLst>
              <a:ext uri="{FF2B5EF4-FFF2-40B4-BE49-F238E27FC236}">
                <a16:creationId xmlns:a16="http://schemas.microsoft.com/office/drawing/2014/main" id="{6DFED917-3405-69AD-0B5C-C3B1C8B71430}"/>
              </a:ext>
            </a:extLst>
          </p:cNvPr>
          <p:cNvSpPr txBox="1">
            <a:spLocks/>
          </p:cNvSpPr>
          <p:nvPr/>
        </p:nvSpPr>
        <p:spPr>
          <a:xfrm>
            <a:off x="0" y="53787"/>
            <a:ext cx="4572001"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INVESTERING</a:t>
            </a:r>
          </a:p>
        </p:txBody>
      </p:sp>
    </p:spTree>
    <p:extLst>
      <p:ext uri="{BB962C8B-B14F-4D97-AF65-F5344CB8AC3E}">
        <p14:creationId xmlns:p14="http://schemas.microsoft.com/office/powerpoint/2010/main" val="768128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2D1E5E-9FA2-6253-9395-F849DDDBBFE6}"/>
              </a:ext>
            </a:extLst>
          </p:cNvPr>
          <p:cNvSpPr/>
          <p:nvPr/>
        </p:nvSpPr>
        <p:spPr>
          <a:xfrm>
            <a:off x="4572000" y="1"/>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7" name="Rectangle 6">
            <a:extLst>
              <a:ext uri="{FF2B5EF4-FFF2-40B4-BE49-F238E27FC236}">
                <a16:creationId xmlns:a16="http://schemas.microsoft.com/office/drawing/2014/main" id="{3FFF5BA5-78FA-35D5-B100-672DA3FB22D3}"/>
              </a:ext>
            </a:extLst>
          </p:cNvPr>
          <p:cNvSpPr/>
          <p:nvPr/>
        </p:nvSpPr>
        <p:spPr>
          <a:xfrm>
            <a:off x="-2" y="0"/>
            <a:ext cx="4572001" cy="10219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Rectangle 7">
            <a:extLst>
              <a:ext uri="{FF2B5EF4-FFF2-40B4-BE49-F238E27FC236}">
                <a16:creationId xmlns:a16="http://schemas.microsoft.com/office/drawing/2014/main" id="{AD4B6F54-3694-F573-3C97-8DE8EB5B7C1D}"/>
              </a:ext>
            </a:extLst>
          </p:cNvPr>
          <p:cNvSpPr/>
          <p:nvPr/>
        </p:nvSpPr>
        <p:spPr>
          <a:xfrm>
            <a:off x="4572000" y="0"/>
            <a:ext cx="4572001" cy="1021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Content Placeholder 2">
            <a:extLst>
              <a:ext uri="{FF2B5EF4-FFF2-40B4-BE49-F238E27FC236}">
                <a16:creationId xmlns:a16="http://schemas.microsoft.com/office/drawing/2014/main" id="{6411B59C-F984-FD6F-F281-F47F0D3F0DCF}"/>
              </a:ext>
            </a:extLst>
          </p:cNvPr>
          <p:cNvSpPr>
            <a:spLocks noGrp="1"/>
          </p:cNvSpPr>
          <p:nvPr>
            <p:ph idx="1"/>
          </p:nvPr>
        </p:nvSpPr>
        <p:spPr>
          <a:xfrm>
            <a:off x="4571999" y="53787"/>
            <a:ext cx="4572001"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AVKASTNING</a:t>
            </a:r>
            <a:endParaRPr lang="nb-NO" sz="6000" dirty="0">
              <a:solidFill>
                <a:srgbClr val="FFFF00"/>
              </a:solidFill>
              <a:latin typeface="Bebas Neue" panose="020B0606020202050201" pitchFamily="34" charset="0"/>
              <a:cs typeface="Montserrat SemiBold"/>
            </a:endParaRPr>
          </a:p>
        </p:txBody>
      </p:sp>
      <p:sp>
        <p:nvSpPr>
          <p:cNvPr id="11" name="Content Placeholder 2">
            <a:extLst>
              <a:ext uri="{FF2B5EF4-FFF2-40B4-BE49-F238E27FC236}">
                <a16:creationId xmlns:a16="http://schemas.microsoft.com/office/drawing/2014/main" id="{6DFED917-3405-69AD-0B5C-C3B1C8B71430}"/>
              </a:ext>
            </a:extLst>
          </p:cNvPr>
          <p:cNvSpPr txBox="1">
            <a:spLocks/>
          </p:cNvSpPr>
          <p:nvPr/>
        </p:nvSpPr>
        <p:spPr>
          <a:xfrm>
            <a:off x="0" y="53787"/>
            <a:ext cx="4572001"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INVESTERING</a:t>
            </a:r>
          </a:p>
        </p:txBody>
      </p:sp>
      <p:sp>
        <p:nvSpPr>
          <p:cNvPr id="14" name="TextBox 13">
            <a:extLst>
              <a:ext uri="{FF2B5EF4-FFF2-40B4-BE49-F238E27FC236}">
                <a16:creationId xmlns:a16="http://schemas.microsoft.com/office/drawing/2014/main" id="{8242CE8C-4C19-C6D8-EA8A-1F4C1ABE4822}"/>
              </a:ext>
            </a:extLst>
          </p:cNvPr>
          <p:cNvSpPr txBox="1"/>
          <p:nvPr/>
        </p:nvSpPr>
        <p:spPr>
          <a:xfrm>
            <a:off x="1611775" y="2139351"/>
            <a:ext cx="1348446" cy="3939540"/>
          </a:xfrm>
          <a:prstGeom prst="rect">
            <a:avLst/>
          </a:prstGeom>
          <a:noFill/>
        </p:spPr>
        <p:txBody>
          <a:bodyPr wrap="none" rtlCol="0">
            <a:spAutoFit/>
          </a:bodyPr>
          <a:lstStyle/>
          <a:p>
            <a:r>
              <a:rPr lang="en-NO" sz="25000" dirty="0">
                <a:solidFill>
                  <a:schemeClr val="bg1"/>
                </a:solidFill>
                <a:effectLst/>
                <a:latin typeface="Bebas Neue" panose="020B0606020202050201" pitchFamily="34" charset="77"/>
              </a:rPr>
              <a:t>?</a:t>
            </a:r>
            <a:endParaRPr lang="nb-NO" sz="25000" dirty="0">
              <a:solidFill>
                <a:schemeClr val="bg1"/>
              </a:solidFill>
              <a:latin typeface="Bebas Neue" panose="020B0606020202050201" pitchFamily="34" charset="77"/>
            </a:endParaRPr>
          </a:p>
        </p:txBody>
      </p:sp>
    </p:spTree>
    <p:extLst>
      <p:ext uri="{BB962C8B-B14F-4D97-AF65-F5344CB8AC3E}">
        <p14:creationId xmlns:p14="http://schemas.microsoft.com/office/powerpoint/2010/main" val="1110023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2D1E5E-9FA2-6253-9395-F849DDDBBFE6}"/>
              </a:ext>
            </a:extLst>
          </p:cNvPr>
          <p:cNvSpPr/>
          <p:nvPr/>
        </p:nvSpPr>
        <p:spPr>
          <a:xfrm>
            <a:off x="4572000" y="1"/>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7" name="Rectangle 6">
            <a:extLst>
              <a:ext uri="{FF2B5EF4-FFF2-40B4-BE49-F238E27FC236}">
                <a16:creationId xmlns:a16="http://schemas.microsoft.com/office/drawing/2014/main" id="{3FFF5BA5-78FA-35D5-B100-672DA3FB22D3}"/>
              </a:ext>
            </a:extLst>
          </p:cNvPr>
          <p:cNvSpPr/>
          <p:nvPr/>
        </p:nvSpPr>
        <p:spPr>
          <a:xfrm>
            <a:off x="-2" y="0"/>
            <a:ext cx="4572001" cy="10219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Rectangle 7">
            <a:extLst>
              <a:ext uri="{FF2B5EF4-FFF2-40B4-BE49-F238E27FC236}">
                <a16:creationId xmlns:a16="http://schemas.microsoft.com/office/drawing/2014/main" id="{AD4B6F54-3694-F573-3C97-8DE8EB5B7C1D}"/>
              </a:ext>
            </a:extLst>
          </p:cNvPr>
          <p:cNvSpPr/>
          <p:nvPr/>
        </p:nvSpPr>
        <p:spPr>
          <a:xfrm>
            <a:off x="4572000" y="0"/>
            <a:ext cx="4572001" cy="1021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Content Placeholder 2">
            <a:extLst>
              <a:ext uri="{FF2B5EF4-FFF2-40B4-BE49-F238E27FC236}">
                <a16:creationId xmlns:a16="http://schemas.microsoft.com/office/drawing/2014/main" id="{6411B59C-F984-FD6F-F281-F47F0D3F0DCF}"/>
              </a:ext>
            </a:extLst>
          </p:cNvPr>
          <p:cNvSpPr>
            <a:spLocks noGrp="1"/>
          </p:cNvSpPr>
          <p:nvPr>
            <p:ph idx="1"/>
          </p:nvPr>
        </p:nvSpPr>
        <p:spPr>
          <a:xfrm>
            <a:off x="4571999" y="53787"/>
            <a:ext cx="4572001"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AVKASTNING</a:t>
            </a:r>
            <a:endParaRPr lang="nb-NO" sz="6000" dirty="0">
              <a:solidFill>
                <a:srgbClr val="FFFF00"/>
              </a:solidFill>
              <a:latin typeface="Bebas Neue" panose="020B0606020202050201" pitchFamily="34" charset="0"/>
              <a:cs typeface="Montserrat SemiBold"/>
            </a:endParaRPr>
          </a:p>
        </p:txBody>
      </p:sp>
      <p:sp>
        <p:nvSpPr>
          <p:cNvPr id="11" name="Content Placeholder 2">
            <a:extLst>
              <a:ext uri="{FF2B5EF4-FFF2-40B4-BE49-F238E27FC236}">
                <a16:creationId xmlns:a16="http://schemas.microsoft.com/office/drawing/2014/main" id="{6DFED917-3405-69AD-0B5C-C3B1C8B71430}"/>
              </a:ext>
            </a:extLst>
          </p:cNvPr>
          <p:cNvSpPr txBox="1">
            <a:spLocks/>
          </p:cNvSpPr>
          <p:nvPr/>
        </p:nvSpPr>
        <p:spPr>
          <a:xfrm>
            <a:off x="0" y="53787"/>
            <a:ext cx="4572001"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INVESTERING</a:t>
            </a:r>
          </a:p>
        </p:txBody>
      </p:sp>
      <p:sp>
        <p:nvSpPr>
          <p:cNvPr id="13" name="TextBox 12">
            <a:extLst>
              <a:ext uri="{FF2B5EF4-FFF2-40B4-BE49-F238E27FC236}">
                <a16:creationId xmlns:a16="http://schemas.microsoft.com/office/drawing/2014/main" id="{637C72CB-ACC3-4725-8BCD-3032B1DE8FF2}"/>
              </a:ext>
            </a:extLst>
          </p:cNvPr>
          <p:cNvSpPr txBox="1"/>
          <p:nvPr/>
        </p:nvSpPr>
        <p:spPr>
          <a:xfrm>
            <a:off x="5398304" y="1794997"/>
            <a:ext cx="2919389" cy="3939540"/>
          </a:xfrm>
          <a:prstGeom prst="rect">
            <a:avLst/>
          </a:prstGeom>
          <a:noFill/>
        </p:spPr>
        <p:txBody>
          <a:bodyPr wrap="none" rtlCol="0">
            <a:spAutoFit/>
          </a:bodyPr>
          <a:lstStyle/>
          <a:p>
            <a:r>
              <a:rPr lang="en-NO" sz="25000" dirty="0">
                <a:effectLst/>
              </a:rPr>
              <a:t>∞</a:t>
            </a:r>
            <a:endParaRPr lang="nb-NO" sz="25000" dirty="0"/>
          </a:p>
        </p:txBody>
      </p:sp>
      <p:sp>
        <p:nvSpPr>
          <p:cNvPr id="14" name="TextBox 13">
            <a:extLst>
              <a:ext uri="{FF2B5EF4-FFF2-40B4-BE49-F238E27FC236}">
                <a16:creationId xmlns:a16="http://schemas.microsoft.com/office/drawing/2014/main" id="{8242CE8C-4C19-C6D8-EA8A-1F4C1ABE4822}"/>
              </a:ext>
            </a:extLst>
          </p:cNvPr>
          <p:cNvSpPr txBox="1"/>
          <p:nvPr/>
        </p:nvSpPr>
        <p:spPr>
          <a:xfrm>
            <a:off x="1611775" y="2139351"/>
            <a:ext cx="1348446" cy="3939540"/>
          </a:xfrm>
          <a:prstGeom prst="rect">
            <a:avLst/>
          </a:prstGeom>
          <a:noFill/>
        </p:spPr>
        <p:txBody>
          <a:bodyPr wrap="none" rtlCol="0">
            <a:spAutoFit/>
          </a:bodyPr>
          <a:lstStyle/>
          <a:p>
            <a:r>
              <a:rPr lang="en-NO" sz="25000" dirty="0">
                <a:solidFill>
                  <a:schemeClr val="bg1"/>
                </a:solidFill>
                <a:effectLst/>
                <a:latin typeface="Bebas Neue" panose="020B0606020202050201" pitchFamily="34" charset="77"/>
              </a:rPr>
              <a:t>?</a:t>
            </a:r>
            <a:endParaRPr lang="nb-NO" sz="25000" dirty="0">
              <a:solidFill>
                <a:schemeClr val="bg1"/>
              </a:solidFill>
              <a:latin typeface="Bebas Neue" panose="020B0606020202050201" pitchFamily="34" charset="77"/>
            </a:endParaRPr>
          </a:p>
        </p:txBody>
      </p:sp>
    </p:spTree>
    <p:extLst>
      <p:ext uri="{BB962C8B-B14F-4D97-AF65-F5344CB8AC3E}">
        <p14:creationId xmlns:p14="http://schemas.microsoft.com/office/powerpoint/2010/main" val="18952833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2D1E5E-9FA2-6253-9395-F849DDDBBFE6}"/>
              </a:ext>
            </a:extLst>
          </p:cNvPr>
          <p:cNvSpPr/>
          <p:nvPr/>
        </p:nvSpPr>
        <p:spPr>
          <a:xfrm>
            <a:off x="4572000" y="1"/>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7" name="Rectangle 6">
            <a:extLst>
              <a:ext uri="{FF2B5EF4-FFF2-40B4-BE49-F238E27FC236}">
                <a16:creationId xmlns:a16="http://schemas.microsoft.com/office/drawing/2014/main" id="{3FFF5BA5-78FA-35D5-B100-672DA3FB22D3}"/>
              </a:ext>
            </a:extLst>
          </p:cNvPr>
          <p:cNvSpPr/>
          <p:nvPr/>
        </p:nvSpPr>
        <p:spPr>
          <a:xfrm>
            <a:off x="-2" y="0"/>
            <a:ext cx="4572001" cy="10219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Rectangle 7">
            <a:extLst>
              <a:ext uri="{FF2B5EF4-FFF2-40B4-BE49-F238E27FC236}">
                <a16:creationId xmlns:a16="http://schemas.microsoft.com/office/drawing/2014/main" id="{AD4B6F54-3694-F573-3C97-8DE8EB5B7C1D}"/>
              </a:ext>
            </a:extLst>
          </p:cNvPr>
          <p:cNvSpPr/>
          <p:nvPr/>
        </p:nvSpPr>
        <p:spPr>
          <a:xfrm>
            <a:off x="4572000" y="0"/>
            <a:ext cx="4572001" cy="1021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Content Placeholder 2">
            <a:extLst>
              <a:ext uri="{FF2B5EF4-FFF2-40B4-BE49-F238E27FC236}">
                <a16:creationId xmlns:a16="http://schemas.microsoft.com/office/drawing/2014/main" id="{6411B59C-F984-FD6F-F281-F47F0D3F0DCF}"/>
              </a:ext>
            </a:extLst>
          </p:cNvPr>
          <p:cNvSpPr>
            <a:spLocks noGrp="1"/>
          </p:cNvSpPr>
          <p:nvPr>
            <p:ph idx="1"/>
          </p:nvPr>
        </p:nvSpPr>
        <p:spPr>
          <a:xfrm>
            <a:off x="4571999" y="53787"/>
            <a:ext cx="4572001"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AVKASTNING</a:t>
            </a:r>
            <a:endParaRPr lang="nb-NO" sz="6000" dirty="0">
              <a:solidFill>
                <a:srgbClr val="FFFF00"/>
              </a:solidFill>
              <a:latin typeface="Bebas Neue" panose="020B0606020202050201" pitchFamily="34" charset="0"/>
              <a:cs typeface="Montserrat SemiBold"/>
            </a:endParaRPr>
          </a:p>
        </p:txBody>
      </p:sp>
      <p:sp>
        <p:nvSpPr>
          <p:cNvPr id="11" name="Content Placeholder 2">
            <a:extLst>
              <a:ext uri="{FF2B5EF4-FFF2-40B4-BE49-F238E27FC236}">
                <a16:creationId xmlns:a16="http://schemas.microsoft.com/office/drawing/2014/main" id="{6DFED917-3405-69AD-0B5C-C3B1C8B71430}"/>
              </a:ext>
            </a:extLst>
          </p:cNvPr>
          <p:cNvSpPr txBox="1">
            <a:spLocks/>
          </p:cNvSpPr>
          <p:nvPr/>
        </p:nvSpPr>
        <p:spPr>
          <a:xfrm>
            <a:off x="0" y="53787"/>
            <a:ext cx="4572001"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INVESTERING</a:t>
            </a:r>
          </a:p>
        </p:txBody>
      </p:sp>
      <p:sp>
        <p:nvSpPr>
          <p:cNvPr id="13" name="TextBox 12">
            <a:extLst>
              <a:ext uri="{FF2B5EF4-FFF2-40B4-BE49-F238E27FC236}">
                <a16:creationId xmlns:a16="http://schemas.microsoft.com/office/drawing/2014/main" id="{637C72CB-ACC3-4725-8BCD-3032B1DE8FF2}"/>
              </a:ext>
            </a:extLst>
          </p:cNvPr>
          <p:cNvSpPr txBox="1"/>
          <p:nvPr/>
        </p:nvSpPr>
        <p:spPr>
          <a:xfrm>
            <a:off x="5398304" y="1794997"/>
            <a:ext cx="2919389" cy="3939540"/>
          </a:xfrm>
          <a:prstGeom prst="rect">
            <a:avLst/>
          </a:prstGeom>
          <a:noFill/>
        </p:spPr>
        <p:txBody>
          <a:bodyPr wrap="none" rtlCol="0">
            <a:spAutoFit/>
          </a:bodyPr>
          <a:lstStyle/>
          <a:p>
            <a:r>
              <a:rPr lang="en-NO" sz="25000" dirty="0">
                <a:effectLst/>
              </a:rPr>
              <a:t>∞</a:t>
            </a:r>
            <a:endParaRPr lang="nb-NO" sz="25000" dirty="0"/>
          </a:p>
        </p:txBody>
      </p:sp>
      <p:sp>
        <p:nvSpPr>
          <p:cNvPr id="2" name="Content Placeholder 2">
            <a:extLst>
              <a:ext uri="{FF2B5EF4-FFF2-40B4-BE49-F238E27FC236}">
                <a16:creationId xmlns:a16="http://schemas.microsoft.com/office/drawing/2014/main" id="{2DCCB607-1280-62AF-6897-FAF3ECA0E1C9}"/>
              </a:ext>
            </a:extLst>
          </p:cNvPr>
          <p:cNvSpPr txBox="1">
            <a:spLocks/>
          </p:cNvSpPr>
          <p:nvPr/>
        </p:nvSpPr>
        <p:spPr>
          <a:xfrm>
            <a:off x="0" y="3357563"/>
            <a:ext cx="4572001"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SemiBold"/>
              </a:rPr>
              <a:t>TRILLIONER</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210614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HVA OM AVKASTNINGEN</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 IKKE ER UENDELIG?</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4479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ALTERNATIVKOSTNAD</a:t>
            </a:r>
          </a:p>
        </p:txBody>
      </p:sp>
    </p:spTree>
    <p:extLst>
      <p:ext uri="{BB962C8B-B14F-4D97-AF65-F5344CB8AC3E}">
        <p14:creationId xmlns:p14="http://schemas.microsoft.com/office/powerpoint/2010/main" val="34724169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AI </a:t>
            </a:r>
            <a:r>
              <a:rPr lang="nb-NO" sz="6000" dirty="0" err="1">
                <a:solidFill>
                  <a:schemeClr val="bg1"/>
                </a:solidFill>
                <a:latin typeface="Bebas Neue" panose="020B0606020202050201" pitchFamily="34" charset="0"/>
                <a:cs typeface="Montserrat SemiBold"/>
              </a:rPr>
              <a:t>ReVOLUSJONERER</a:t>
            </a:r>
            <a:r>
              <a:rPr lang="nb-NO" sz="6000" dirty="0">
                <a:solidFill>
                  <a:schemeClr val="bg1"/>
                </a:solidFill>
                <a:latin typeface="Bebas Neue" panose="020B0606020202050201" pitchFamily="34" charset="0"/>
                <a:cs typeface="Montserrat SemiBold"/>
              </a:rPr>
              <a: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54371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HVA ER EN REVOLUSJON?</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77225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MODIG</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FEIG</a:t>
            </a:r>
          </a:p>
        </p:txBody>
      </p:sp>
    </p:spTree>
    <p:extLst>
      <p:ext uri="{BB962C8B-B14F-4D97-AF65-F5344CB8AC3E}">
        <p14:creationId xmlns:p14="http://schemas.microsoft.com/office/powerpoint/2010/main" val="27051573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024153"/>
            <a:ext cx="9144000" cy="617746"/>
          </a:xfrm>
        </p:spPr>
        <p:txBody>
          <a:bodyPr>
            <a:noAutofit/>
          </a:bodyPr>
          <a:lstStyle/>
          <a:p>
            <a:pPr marL="0" indent="0" algn="ctr">
              <a:buNone/>
            </a:pPr>
            <a:r>
              <a:rPr lang="nb-NO" sz="20000" dirty="0">
                <a:solidFill>
                  <a:schemeClr val="bg1"/>
                </a:solidFill>
                <a:latin typeface="Bebas Neue" panose="020B0606020202050201" pitchFamily="34" charset="0"/>
                <a:cs typeface="Montserrat SemiBold"/>
              </a:rPr>
              <a:t>10x</a:t>
            </a:r>
            <a:endParaRPr lang="nb-NO" sz="20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919375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024153"/>
            <a:ext cx="9144000" cy="617746"/>
          </a:xfrm>
        </p:spPr>
        <p:txBody>
          <a:bodyPr>
            <a:noAutofit/>
          </a:bodyPr>
          <a:lstStyle/>
          <a:p>
            <a:pPr marL="0" indent="0" algn="ctr">
              <a:buNone/>
            </a:pPr>
            <a:r>
              <a:rPr lang="nb-NO" sz="20000" dirty="0">
                <a:solidFill>
                  <a:schemeClr val="bg1"/>
                </a:solidFill>
                <a:latin typeface="Bebas Neue" panose="020B0606020202050201" pitchFamily="34" charset="0"/>
                <a:cs typeface="Montserrat SemiBold"/>
              </a:rPr>
              <a:t>2x</a:t>
            </a:r>
            <a:endParaRPr lang="nb-NO" sz="20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755750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024153"/>
            <a:ext cx="9144000" cy="617746"/>
          </a:xfrm>
        </p:spPr>
        <p:txBody>
          <a:bodyPr>
            <a:noAutofit/>
          </a:bodyPr>
          <a:lstStyle/>
          <a:p>
            <a:pPr marL="0" indent="0" algn="ctr">
              <a:buNone/>
            </a:pPr>
            <a:r>
              <a:rPr lang="nb-NO" sz="20000" dirty="0">
                <a:solidFill>
                  <a:schemeClr val="bg1"/>
                </a:solidFill>
                <a:latin typeface="Bebas Neue" panose="020B0606020202050201" pitchFamily="34" charset="0"/>
                <a:cs typeface="Montserrat SemiBold"/>
              </a:rPr>
              <a:t>1.1x</a:t>
            </a:r>
            <a:endParaRPr lang="nb-NO" sz="20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571374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HVA BESTÅR REVOLUSJONEN I?</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911533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KOSTNAD?</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25782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KVANTITET?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193566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KVALITET?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4978267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IMPONERENDE </a:t>
            </a:r>
            <a:br>
              <a:rPr lang="nb-NO" sz="6000" dirty="0">
                <a:solidFill>
                  <a:schemeClr val="bg1"/>
                </a:solidFill>
                <a:latin typeface="Bebas Neue" panose="020B0606020202050201" pitchFamily="34" charset="0"/>
                <a:cs typeface="Montserrat SemiBold"/>
              </a:rPr>
            </a:br>
            <a:r>
              <a:rPr lang="nb-NO" sz="6000" dirty="0">
                <a:solidFill>
                  <a:srgbClr val="FFFF00"/>
                </a:solidFill>
                <a:latin typeface="Bebas Neue" panose="020B0606020202050201" pitchFamily="34" charset="0"/>
                <a:cs typeface="Montserrat SemiBold"/>
              </a:rPr>
              <a:t>UTEN Å VÆRE GODT NOK</a:t>
            </a:r>
            <a:r>
              <a:rPr lang="nb-NO" sz="6000" dirty="0">
                <a:solidFill>
                  <a:schemeClr val="bg1"/>
                </a:solidFill>
                <a:latin typeface="Bebas Neue" panose="020B0606020202050201" pitchFamily="34" charset="0"/>
                <a:cs typeface="Montserrat SemiBold"/>
              </a:rPr>
              <a:t>!</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12665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hat&#10;&#10;Description automatically generated">
            <a:extLst>
              <a:ext uri="{FF2B5EF4-FFF2-40B4-BE49-F238E27FC236}">
                <a16:creationId xmlns:a16="http://schemas.microsoft.com/office/drawing/2014/main" id="{6160AE1F-E2AE-EC5D-71E1-EF45280098A2}"/>
              </a:ext>
            </a:extLst>
          </p:cNvPr>
          <p:cNvPicPr>
            <a:picLocks noGrp="1" noChangeAspect="1"/>
          </p:cNvPicPr>
          <p:nvPr>
            <p:ph idx="1"/>
          </p:nvPr>
        </p:nvPicPr>
        <p:blipFill>
          <a:blip r:embed="rId3"/>
          <a:stretch>
            <a:fillRect/>
          </a:stretch>
        </p:blipFill>
        <p:spPr>
          <a:xfrm>
            <a:off x="806450" y="1573213"/>
            <a:ext cx="7531100" cy="3568700"/>
          </a:xfrm>
        </p:spPr>
      </p:pic>
    </p:spTree>
    <p:extLst>
      <p:ext uri="{BB962C8B-B14F-4D97-AF65-F5344CB8AC3E}">
        <p14:creationId xmlns:p14="http://schemas.microsoft.com/office/powerpoint/2010/main" val="4107906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1353"/>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GIMMICK-EFFEKTEN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VARER IKKE LENGE</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3110821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RASK</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LANGSOM</a:t>
            </a:r>
          </a:p>
        </p:txBody>
      </p:sp>
    </p:spTree>
    <p:extLst>
      <p:ext uri="{BB962C8B-B14F-4D97-AF65-F5344CB8AC3E}">
        <p14:creationId xmlns:p14="http://schemas.microsoft.com/office/powerpoint/2010/main" val="1644580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AI HAR INGEN EGENVERDI</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4098027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PRAKTISKE ERFARINGER</a:t>
            </a:r>
            <a:endParaRPr lang="nb-NO" sz="6000" dirty="0">
              <a:solidFill>
                <a:srgbClr val="FFFF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504002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532678B-AA6C-018B-4C6B-31D8CAED6C55}"/>
              </a:ext>
            </a:extLst>
          </p:cNvPr>
          <p:cNvSpPr>
            <a:spLocks noGrp="1"/>
          </p:cNvSpPr>
          <p:nvPr>
            <p:ph idx="1"/>
          </p:nvPr>
        </p:nvSpPr>
        <p:spPr>
          <a:xfrm>
            <a:off x="0" y="0"/>
            <a:ext cx="9036424" cy="5964799"/>
          </a:xfrm>
        </p:spPr>
        <p:txBody>
          <a:bodyPr>
            <a:noAutofit/>
          </a:bodyPr>
          <a:lstStyle/>
          <a:p>
            <a:pPr marL="0" indent="0">
              <a:buNone/>
            </a:pPr>
            <a:r>
              <a:rPr lang="en-GB" sz="2400" dirty="0">
                <a:solidFill>
                  <a:schemeClr val="bg1"/>
                </a:solidFill>
              </a:rPr>
              <a:t>This year, the organizers of NDC Oslo found themselves inundated with a significant influx of talk abstracts crafted by artificial intelligence systems. Despite the intriguing potential of AI-generated content, many of these submissions faced rejection. The decision to turn down a substantial portion of these abstracts stemmed from various factors, including concerns related to originality, coherence, and relevance to the conference themes.</a:t>
            </a:r>
            <a:br>
              <a:rPr lang="en-GB" sz="2400" dirty="0">
                <a:solidFill>
                  <a:schemeClr val="bg1"/>
                </a:solidFill>
              </a:rPr>
            </a:br>
            <a:br>
              <a:rPr lang="en-GB" sz="2400" dirty="0">
                <a:solidFill>
                  <a:schemeClr val="bg1"/>
                </a:solidFill>
              </a:rPr>
            </a:br>
            <a:r>
              <a:rPr lang="en-GB" sz="2400" dirty="0">
                <a:solidFill>
                  <a:schemeClr val="bg1"/>
                </a:solidFill>
              </a:rPr>
              <a:t>In assessing the AI-generated talk abstracts, the review process highlighted notable discrepancies in the quality and depth of the submissions. While AI technology continues to advance rapidly, the current limitations in natural language generation played a pivotal role in the rejection of these abstracts. Issues such as lack of human context, nuances, and personalized insights contributed to the overall rejection rate. This experience at NDC Oslo underscores the ongoing challenges in leveraging AI for creative content generation and the critical importance of human touch in crafting compelling and engaging conference presentations.</a:t>
            </a:r>
            <a:endParaRPr lang="nb-NO" sz="2400" dirty="0">
              <a:solidFill>
                <a:schemeClr val="bg1"/>
              </a:solidFill>
            </a:endParaRPr>
          </a:p>
        </p:txBody>
      </p:sp>
    </p:spTree>
    <p:extLst>
      <p:ext uri="{BB962C8B-B14F-4D97-AF65-F5344CB8AC3E}">
        <p14:creationId xmlns:p14="http://schemas.microsoft.com/office/powerpoint/2010/main" val="2139160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in a suit and sunglasses surrounded by money&#10;&#10;Description automatically generated">
            <a:extLst>
              <a:ext uri="{FF2B5EF4-FFF2-40B4-BE49-F238E27FC236}">
                <a16:creationId xmlns:a16="http://schemas.microsoft.com/office/drawing/2014/main" id="{A5A96377-0379-3367-BA4F-C17A092FA4B8}"/>
              </a:ext>
            </a:extLst>
          </p:cNvPr>
          <p:cNvPicPr>
            <a:picLocks noGrp="1" noChangeAspect="1"/>
          </p:cNvPicPr>
          <p:nvPr>
            <p:ph idx="1"/>
          </p:nvPr>
        </p:nvPicPr>
        <p:blipFill>
          <a:blip r:embed="rId3"/>
          <a:stretch>
            <a:fillRect/>
          </a:stretch>
        </p:blipFill>
        <p:spPr>
          <a:xfrm>
            <a:off x="1151662" y="17324"/>
            <a:ext cx="6840676" cy="6840676"/>
          </a:xfrm>
        </p:spPr>
      </p:pic>
    </p:spTree>
    <p:extLst>
      <p:ext uri="{BB962C8B-B14F-4D97-AF65-F5344CB8AC3E}">
        <p14:creationId xmlns:p14="http://schemas.microsoft.com/office/powerpoint/2010/main" val="1532962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FFFF00"/>
                </a:solidFill>
                <a:latin typeface="Bebas Neue" panose="020B0606020202050201" pitchFamily="34" charset="0"/>
                <a:cs typeface="Montserrat SemiBold"/>
              </a:rPr>
              <a:t>SKADE</a:t>
            </a:r>
          </a:p>
        </p:txBody>
      </p:sp>
    </p:spTree>
    <p:extLst>
      <p:ext uri="{BB962C8B-B14F-4D97-AF65-F5344CB8AC3E}">
        <p14:creationId xmlns:p14="http://schemas.microsoft.com/office/powerpoint/2010/main" val="13635471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ENERGI- OG RESSURSFORBRUK</a:t>
            </a:r>
          </a:p>
        </p:txBody>
      </p:sp>
    </p:spTree>
    <p:extLst>
      <p:ext uri="{BB962C8B-B14F-4D97-AF65-F5344CB8AC3E}">
        <p14:creationId xmlns:p14="http://schemas.microsoft.com/office/powerpoint/2010/main" val="525310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ONDSINNEDE ANVENDELSER</a:t>
            </a:r>
          </a:p>
        </p:txBody>
      </p:sp>
    </p:spTree>
    <p:extLst>
      <p:ext uri="{BB962C8B-B14F-4D97-AF65-F5344CB8AC3E}">
        <p14:creationId xmlns:p14="http://schemas.microsoft.com/office/powerpoint/2010/main" val="10280098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SOFISTIKERT OG PLAUSIBEL SVINDEL</a:t>
            </a:r>
          </a:p>
        </p:txBody>
      </p:sp>
    </p:spTree>
    <p:extLst>
      <p:ext uri="{BB962C8B-B14F-4D97-AF65-F5344CB8AC3E}">
        <p14:creationId xmlns:p14="http://schemas.microsoft.com/office/powerpoint/2010/main" val="1043864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SKREDDERSYDD DESINFORMASJON</a:t>
            </a:r>
          </a:p>
        </p:txBody>
      </p:sp>
    </p:spTree>
    <p:extLst>
      <p:ext uri="{BB962C8B-B14F-4D97-AF65-F5344CB8AC3E}">
        <p14:creationId xmlns:p14="http://schemas.microsoft.com/office/powerpoint/2010/main" val="36217343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ØKT POLARISERING</a:t>
            </a:r>
          </a:p>
        </p:txBody>
      </p:sp>
    </p:spTree>
    <p:extLst>
      <p:ext uri="{BB962C8B-B14F-4D97-AF65-F5344CB8AC3E}">
        <p14:creationId xmlns:p14="http://schemas.microsoft.com/office/powerpoint/2010/main" val="286041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4572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FREMTIDSRETTET</a:t>
            </a:r>
            <a:endParaRPr lang="nb-NO" sz="6000" dirty="0">
              <a:solidFill>
                <a:srgbClr val="FFFF00"/>
              </a:solidFill>
              <a:latin typeface="Bebas Neue" panose="020B0606020202050201" pitchFamily="34" charset="0"/>
              <a:cs typeface="Montserrat SemiBold"/>
            </a:endParaRPr>
          </a:p>
        </p:txBody>
      </p:sp>
      <p:sp>
        <p:nvSpPr>
          <p:cNvPr id="3" name="Rectangle 2">
            <a:extLst>
              <a:ext uri="{FF2B5EF4-FFF2-40B4-BE49-F238E27FC236}">
                <a16:creationId xmlns:a16="http://schemas.microsoft.com/office/drawing/2014/main" id="{2038B97B-3DA5-D5F0-11FF-580C78BB60AB}"/>
              </a:ext>
            </a:extLst>
          </p:cNvPr>
          <p:cNvSpPr/>
          <p:nvPr/>
        </p:nvSpPr>
        <p:spPr>
          <a:xfrm>
            <a:off x="4572000" y="0"/>
            <a:ext cx="457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O" dirty="0"/>
              <a:t>(</a:t>
            </a:r>
            <a:r>
              <a:rPr lang="en-NO" dirty="0">
                <a:effectLst/>
              </a:rPr>
              <a:t>∞</a:t>
            </a:r>
            <a:r>
              <a:rPr lang="en-NO" dirty="0"/>
              <a:t>)</a:t>
            </a:r>
            <a:endParaRPr lang="nb-NO" dirty="0"/>
          </a:p>
        </p:txBody>
      </p:sp>
      <p:sp>
        <p:nvSpPr>
          <p:cNvPr id="4" name="Content Placeholder 2">
            <a:extLst>
              <a:ext uri="{FF2B5EF4-FFF2-40B4-BE49-F238E27FC236}">
                <a16:creationId xmlns:a16="http://schemas.microsoft.com/office/drawing/2014/main" id="{CD7C05F0-4758-B2E4-3A6B-DD0E8A64DDBA}"/>
              </a:ext>
            </a:extLst>
          </p:cNvPr>
          <p:cNvSpPr txBox="1">
            <a:spLocks/>
          </p:cNvSpPr>
          <p:nvPr/>
        </p:nvSpPr>
        <p:spPr>
          <a:xfrm>
            <a:off x="4590000" y="2952000"/>
            <a:ext cx="4572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BAKSTREVERSK</a:t>
            </a:r>
          </a:p>
        </p:txBody>
      </p:sp>
    </p:spTree>
    <p:extLst>
      <p:ext uri="{BB962C8B-B14F-4D97-AF65-F5344CB8AC3E}">
        <p14:creationId xmlns:p14="http://schemas.microsoft.com/office/powerpoint/2010/main" val="23248249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DESTABILISERING</a:t>
            </a:r>
          </a:p>
        </p:txBody>
      </p:sp>
    </p:spTree>
    <p:extLst>
      <p:ext uri="{BB962C8B-B14F-4D97-AF65-F5344CB8AC3E}">
        <p14:creationId xmlns:p14="http://schemas.microsoft.com/office/powerpoint/2010/main" val="38669876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FORGIFTNING AV INTERNETT</a:t>
            </a:r>
          </a:p>
        </p:txBody>
      </p:sp>
    </p:spTree>
    <p:extLst>
      <p:ext uri="{BB962C8B-B14F-4D97-AF65-F5344CB8AC3E}">
        <p14:creationId xmlns:p14="http://schemas.microsoft.com/office/powerpoint/2010/main" val="4051193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EKSPLOSJON AV LAVKVALITETSINNHOLD</a:t>
            </a:r>
          </a:p>
        </p:txBody>
      </p:sp>
    </p:spTree>
    <p:extLst>
      <p:ext uri="{BB962C8B-B14F-4D97-AF65-F5344CB8AC3E}">
        <p14:creationId xmlns:p14="http://schemas.microsoft.com/office/powerpoint/2010/main" val="3229211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JIT-GENERERING AV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SØKERESULTATER</a:t>
            </a:r>
          </a:p>
        </p:txBody>
      </p:sp>
    </p:spTree>
    <p:extLst>
      <p:ext uri="{BB962C8B-B14F-4D97-AF65-F5344CB8AC3E}">
        <p14:creationId xmlns:p14="http://schemas.microsoft.com/office/powerpoint/2010/main" val="2387054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SPEKULATIVE SØK</a:t>
            </a:r>
          </a:p>
        </p:txBody>
      </p:sp>
    </p:spTree>
    <p:extLst>
      <p:ext uri="{BB962C8B-B14F-4D97-AF65-F5344CB8AC3E}">
        <p14:creationId xmlns:p14="http://schemas.microsoft.com/office/powerpoint/2010/main" val="3571982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VELDIG MYE INFORMASJON VIA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PRIVATEIDE SVARTE BOKSER</a:t>
            </a:r>
          </a:p>
        </p:txBody>
      </p:sp>
    </p:spTree>
    <p:extLst>
      <p:ext uri="{BB962C8B-B14F-4D97-AF65-F5344CB8AC3E}">
        <p14:creationId xmlns:p14="http://schemas.microsoft.com/office/powerpoint/2010/main" val="42478869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ENSHITTIFICATION</a:t>
            </a:r>
          </a:p>
        </p:txBody>
      </p:sp>
    </p:spTree>
    <p:extLst>
      <p:ext uri="{BB962C8B-B14F-4D97-AF65-F5344CB8AC3E}">
        <p14:creationId xmlns:p14="http://schemas.microsoft.com/office/powerpoint/2010/main" val="16251820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SALG AV PÅVIRKNING</a:t>
            </a:r>
          </a:p>
        </p:txBody>
      </p:sp>
    </p:spTree>
    <p:extLst>
      <p:ext uri="{BB962C8B-B14F-4D97-AF65-F5344CB8AC3E}">
        <p14:creationId xmlns:p14="http://schemas.microsoft.com/office/powerpoint/2010/main" val="33038088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487600"/>
            <a:ext cx="9144000" cy="617746"/>
          </a:xfrm>
        </p:spPr>
        <p:txBody>
          <a:bodyPr>
            <a:noAutofit/>
          </a:bodyPr>
          <a:lstStyle/>
          <a:p>
            <a:pPr marL="0" indent="0" algn="ctr">
              <a:buNone/>
            </a:pPr>
            <a:r>
              <a:rPr lang="nb-NO" sz="6000" dirty="0">
                <a:solidFill>
                  <a:schemeClr val="bg1"/>
                </a:solidFill>
                <a:latin typeface="Bebas Neue" panose="020B0606020202050201" pitchFamily="34" charset="0"/>
                <a:cs typeface="Montserrat SemiBold"/>
              </a:rPr>
              <a:t>HVA BLIR DEN SAMLEDE KOSTNADEN </a:t>
            </a:r>
            <a:br>
              <a:rPr lang="nb-NO" sz="6000" dirty="0">
                <a:solidFill>
                  <a:schemeClr val="bg1"/>
                </a:solidFill>
                <a:latin typeface="Bebas Neue" panose="020B0606020202050201" pitchFamily="34" charset="0"/>
                <a:cs typeface="Montserrat SemiBold"/>
              </a:rPr>
            </a:br>
            <a:r>
              <a:rPr lang="nb-NO" sz="6000" dirty="0">
                <a:solidFill>
                  <a:schemeClr val="bg1"/>
                </a:solidFill>
                <a:latin typeface="Bebas Neue" panose="020B0606020202050201" pitchFamily="34" charset="0"/>
                <a:cs typeface="Montserrat SemiBold"/>
              </a:rPr>
              <a:t>AV ET FORGIFTET INTERNETT?</a:t>
            </a:r>
          </a:p>
        </p:txBody>
      </p:sp>
    </p:spTree>
    <p:extLst>
      <p:ext uri="{BB962C8B-B14F-4D97-AF65-F5344CB8AC3E}">
        <p14:creationId xmlns:p14="http://schemas.microsoft.com/office/powerpoint/2010/main" val="39725411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3BD656A-14FC-3BEA-EA89-ADC32F5DE9D4}"/>
              </a:ext>
            </a:extLst>
          </p:cNvPr>
          <p:cNvSpPr>
            <a:spLocks noGrp="1"/>
          </p:cNvSpPr>
          <p:nvPr>
            <p:ph idx="1"/>
          </p:nvPr>
        </p:nvSpPr>
        <p:spPr>
          <a:xfrm>
            <a:off x="0" y="2952000"/>
            <a:ext cx="9144000" cy="617746"/>
          </a:xfrm>
        </p:spPr>
        <p:txBody>
          <a:bodyPr>
            <a:noAutofit/>
          </a:bodyPr>
          <a:lstStyle/>
          <a:p>
            <a:pPr marL="0" indent="0" algn="ctr">
              <a:buNone/>
            </a:pPr>
            <a:r>
              <a:rPr lang="nb-NO" sz="6000" dirty="0">
                <a:solidFill>
                  <a:srgbClr val="00FF00"/>
                </a:solidFill>
                <a:latin typeface="Bebas Neue" panose="020B0606020202050201" pitchFamily="34" charset="0"/>
                <a:cs typeface="Montserrat SemiBold"/>
              </a:rPr>
              <a:t>UTHULING AV LEVEBRØD</a:t>
            </a:r>
          </a:p>
        </p:txBody>
      </p:sp>
    </p:spTree>
    <p:extLst>
      <p:ext uri="{BB962C8B-B14F-4D97-AF65-F5344CB8AC3E}">
        <p14:creationId xmlns:p14="http://schemas.microsoft.com/office/powerpoint/2010/main" val="1090696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inarwh-beyond-the-terrarium-boosterconf-20230315-0305@1400" id="{D735D369-D0FD-664B-9C62-47324330AA13}" vid="{DB20A2EE-5ED0-DE47-993F-5E28CFAA3BD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25867</TotalTime>
  <Words>4270</Words>
  <Application>Microsoft Macintosh PowerPoint</Application>
  <PresentationFormat>On-screen Show (4:3)</PresentationFormat>
  <Paragraphs>413</Paragraphs>
  <Slides>121</Slides>
  <Notes>121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121</vt:i4>
      </vt:variant>
    </vt:vector>
  </HeadingPairs>
  <TitlesOfParts>
    <vt:vector size="125" baseType="lpstr">
      <vt:lpstr>Arial</vt:lpstr>
      <vt:lpstr>Bebas Neue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TECHNICAL DEBT?</dc:title>
  <dc:creator>Einar Høst</dc:creator>
  <cp:lastModifiedBy>Høst, Einar Waaler</cp:lastModifiedBy>
  <cp:revision>3648</cp:revision>
  <dcterms:created xsi:type="dcterms:W3CDTF">2018-06-05T15:34:19Z</dcterms:created>
  <dcterms:modified xsi:type="dcterms:W3CDTF">2024-04-09T13:58:36Z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396317e-03ca-4ddd-bc6f-adf29e7f1a41_Enabled">
    <vt:lpwstr>true</vt:lpwstr>
  </property>
  <property fmtid="{D5CDD505-2E9C-101B-9397-08002B2CF9AE}" pid="3" name="MSIP_Label_9396317e-03ca-4ddd-bc6f-adf29e7f1a41_SetDate">
    <vt:lpwstr>2023-05-15T13:21:57Z</vt:lpwstr>
  </property>
  <property fmtid="{D5CDD505-2E9C-101B-9397-08002B2CF9AE}" pid="4" name="MSIP_Label_9396317e-03ca-4ddd-bc6f-adf29e7f1a41_Method">
    <vt:lpwstr>Standard</vt:lpwstr>
  </property>
  <property fmtid="{D5CDD505-2E9C-101B-9397-08002B2CF9AE}" pid="5" name="MSIP_Label_9396317e-03ca-4ddd-bc6f-adf29e7f1a41_Name">
    <vt:lpwstr>9396317e-03ca-4ddd-bc6f-adf29e7f1a41</vt:lpwstr>
  </property>
  <property fmtid="{D5CDD505-2E9C-101B-9397-08002B2CF9AE}" pid="6" name="MSIP_Label_9396317e-03ca-4ddd-bc6f-adf29e7f1a41_SiteId">
    <vt:lpwstr>62366534-1ec3-4962-8869-9b5535279d0b</vt:lpwstr>
  </property>
  <property fmtid="{D5CDD505-2E9C-101B-9397-08002B2CF9AE}" pid="7" name="MSIP_Label_9396317e-03ca-4ddd-bc6f-adf29e7f1a41_ActionId">
    <vt:lpwstr>deca8323-6d30-4b7e-9c00-0d1e6d795d43</vt:lpwstr>
  </property>
  <property fmtid="{D5CDD505-2E9C-101B-9397-08002B2CF9AE}" pid="8" name="MSIP_Label_9396317e-03ca-4ddd-bc6f-adf29e7f1a41_ContentBits">
    <vt:lpwstr>0</vt:lpwstr>
  </property>
</Properties>
</file>